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51"/>
  </p:notesMasterIdLst>
  <p:handoutMasterIdLst>
    <p:handoutMasterId r:id="rId52"/>
  </p:handoutMasterIdLst>
  <p:sldIdLst>
    <p:sldId id="478" r:id="rId2"/>
    <p:sldId id="800" r:id="rId3"/>
    <p:sldId id="979" r:id="rId4"/>
    <p:sldId id="980" r:id="rId5"/>
    <p:sldId id="981" r:id="rId6"/>
    <p:sldId id="982" r:id="rId7"/>
    <p:sldId id="983" r:id="rId8"/>
    <p:sldId id="984" r:id="rId9"/>
    <p:sldId id="985" r:id="rId10"/>
    <p:sldId id="986" r:id="rId11"/>
    <p:sldId id="987" r:id="rId12"/>
    <p:sldId id="988" r:id="rId13"/>
    <p:sldId id="989" r:id="rId14"/>
    <p:sldId id="990" r:id="rId15"/>
    <p:sldId id="991" r:id="rId16"/>
    <p:sldId id="992" r:id="rId17"/>
    <p:sldId id="993" r:id="rId18"/>
    <p:sldId id="994" r:id="rId19"/>
    <p:sldId id="995" r:id="rId20"/>
    <p:sldId id="996" r:id="rId21"/>
    <p:sldId id="997" r:id="rId22"/>
    <p:sldId id="998" r:id="rId23"/>
    <p:sldId id="999" r:id="rId24"/>
    <p:sldId id="1000" r:id="rId25"/>
    <p:sldId id="1003" r:id="rId26"/>
    <p:sldId id="1006" r:id="rId27"/>
    <p:sldId id="1007" r:id="rId28"/>
    <p:sldId id="1001" r:id="rId29"/>
    <p:sldId id="1004" r:id="rId30"/>
    <p:sldId id="1005" r:id="rId31"/>
    <p:sldId id="1008" r:id="rId32"/>
    <p:sldId id="1013" r:id="rId33"/>
    <p:sldId id="1014" r:id="rId34"/>
    <p:sldId id="1009" r:id="rId35"/>
    <p:sldId id="1010" r:id="rId36"/>
    <p:sldId id="1011" r:id="rId37"/>
    <p:sldId id="1012" r:id="rId38"/>
    <p:sldId id="1002" r:id="rId39"/>
    <p:sldId id="1015" r:id="rId40"/>
    <p:sldId id="1016" r:id="rId41"/>
    <p:sldId id="1022" r:id="rId42"/>
    <p:sldId id="1023" r:id="rId43"/>
    <p:sldId id="1024" r:id="rId44"/>
    <p:sldId id="1025" r:id="rId45"/>
    <p:sldId id="1017" r:id="rId46"/>
    <p:sldId id="1018" r:id="rId47"/>
    <p:sldId id="1019" r:id="rId48"/>
    <p:sldId id="1020" r:id="rId49"/>
    <p:sldId id="1021" r:id="rId50"/>
  </p:sldIdLst>
  <p:sldSz cx="14630400" cy="8229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652780" indent="-19558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1304925" indent="-390525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958975" indent="-587375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2611755" indent="-782955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3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3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3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34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8">
          <p15:clr>
            <a:srgbClr val="A4A3A4"/>
          </p15:clr>
        </p15:guide>
        <p15:guide id="2" pos="528">
          <p15:clr>
            <a:srgbClr val="A4A3A4"/>
          </p15:clr>
        </p15:guide>
        <p15:guide id="3" pos="86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424F"/>
    <a:srgbClr val="1086B9"/>
    <a:srgbClr val="C5E7F1"/>
    <a:srgbClr val="DAFDD3"/>
    <a:srgbClr val="AADEBA"/>
    <a:srgbClr val="F3A999"/>
    <a:srgbClr val="98CFA8"/>
    <a:srgbClr val="F2F2F2"/>
    <a:srgbClr val="FCF9EC"/>
    <a:srgbClr val="2BAC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0EFD62-9934-49C4-91A5-FE8A917075A5}" v="3" dt="2023-12-11T07:45:16.0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54" autoAdjust="0"/>
    <p:restoredTop sz="92789" autoAdjust="0"/>
  </p:normalViewPr>
  <p:slideViewPr>
    <p:cSldViewPr>
      <p:cViewPr varScale="1">
        <p:scale>
          <a:sx n="86" d="100"/>
          <a:sy n="86" d="100"/>
        </p:scale>
        <p:origin x="1546" y="82"/>
      </p:cViewPr>
      <p:guideLst>
        <p:guide orient="horz" pos="2418"/>
        <p:guide pos="528"/>
        <p:guide pos="86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n Cheng" userId="dbeed8448c6bb12c" providerId="LiveId" clId="{4D0EFD62-9934-49C4-91A5-FE8A917075A5}"/>
    <pc:docChg chg="custSel modSld">
      <pc:chgData name="Ran Cheng" userId="dbeed8448c6bb12c" providerId="LiveId" clId="{4D0EFD62-9934-49C4-91A5-FE8A917075A5}" dt="2023-12-11T08:00:40.319" v="53" actId="207"/>
      <pc:docMkLst>
        <pc:docMk/>
      </pc:docMkLst>
      <pc:sldChg chg="modSp mod">
        <pc:chgData name="Ran Cheng" userId="dbeed8448c6bb12c" providerId="LiveId" clId="{4D0EFD62-9934-49C4-91A5-FE8A917075A5}" dt="2023-12-11T06:49:52.931" v="11" actId="20577"/>
        <pc:sldMkLst>
          <pc:docMk/>
          <pc:sldMk cId="0" sldId="478"/>
        </pc:sldMkLst>
        <pc:spChg chg="mod">
          <ac:chgData name="Ran Cheng" userId="dbeed8448c6bb12c" providerId="LiveId" clId="{4D0EFD62-9934-49C4-91A5-FE8A917075A5}" dt="2023-12-11T06:49:52.931" v="11" actId="20577"/>
          <ac:spMkLst>
            <pc:docMk/>
            <pc:sldMk cId="0" sldId="478"/>
            <ac:spMk id="8193" creationId="{00000000-0000-0000-0000-000000000000}"/>
          </ac:spMkLst>
        </pc:spChg>
        <pc:spChg chg="mod">
          <ac:chgData name="Ran Cheng" userId="dbeed8448c6bb12c" providerId="LiveId" clId="{4D0EFD62-9934-49C4-91A5-FE8A917075A5}" dt="2023-12-11T06:49:49.886" v="10" actId="20577"/>
          <ac:spMkLst>
            <pc:docMk/>
            <pc:sldMk cId="0" sldId="478"/>
            <ac:spMk id="8194" creationId="{00000000-0000-0000-0000-000000000000}"/>
          </ac:spMkLst>
        </pc:spChg>
      </pc:sldChg>
      <pc:sldChg chg="modSp mod">
        <pc:chgData name="Ran Cheng" userId="dbeed8448c6bb12c" providerId="LiveId" clId="{4D0EFD62-9934-49C4-91A5-FE8A917075A5}" dt="2023-12-11T07:20:34.644" v="15" actId="207"/>
        <pc:sldMkLst>
          <pc:docMk/>
          <pc:sldMk cId="181557599" sldId="984"/>
        </pc:sldMkLst>
        <pc:spChg chg="mod">
          <ac:chgData name="Ran Cheng" userId="dbeed8448c6bb12c" providerId="LiveId" clId="{4D0EFD62-9934-49C4-91A5-FE8A917075A5}" dt="2023-12-11T07:20:34.644" v="15" actId="207"/>
          <ac:spMkLst>
            <pc:docMk/>
            <pc:sldMk cId="181557599" sldId="984"/>
            <ac:spMk id="2" creationId="{97885A78-DA7D-432F-F990-525304C4CBEA}"/>
          </ac:spMkLst>
        </pc:spChg>
      </pc:sldChg>
      <pc:sldChg chg="modSp mod">
        <pc:chgData name="Ran Cheng" userId="dbeed8448c6bb12c" providerId="LiveId" clId="{4D0EFD62-9934-49C4-91A5-FE8A917075A5}" dt="2023-12-11T07:22:45.545" v="17" actId="207"/>
        <pc:sldMkLst>
          <pc:docMk/>
          <pc:sldMk cId="1897026837" sldId="985"/>
        </pc:sldMkLst>
        <pc:spChg chg="mod">
          <ac:chgData name="Ran Cheng" userId="dbeed8448c6bb12c" providerId="LiveId" clId="{4D0EFD62-9934-49C4-91A5-FE8A917075A5}" dt="2023-12-11T07:22:45.545" v="17" actId="207"/>
          <ac:spMkLst>
            <pc:docMk/>
            <pc:sldMk cId="1897026837" sldId="985"/>
            <ac:spMk id="2" creationId="{275188BC-ADDE-E477-9369-DAB6B4F2BE7D}"/>
          </ac:spMkLst>
        </pc:spChg>
      </pc:sldChg>
      <pc:sldChg chg="modSp mod">
        <pc:chgData name="Ran Cheng" userId="dbeed8448c6bb12c" providerId="LiveId" clId="{4D0EFD62-9934-49C4-91A5-FE8A917075A5}" dt="2023-12-11T07:27:06.551" v="24" actId="207"/>
        <pc:sldMkLst>
          <pc:docMk/>
          <pc:sldMk cId="2961255199" sldId="986"/>
        </pc:sldMkLst>
        <pc:spChg chg="mod">
          <ac:chgData name="Ran Cheng" userId="dbeed8448c6bb12c" providerId="LiveId" clId="{4D0EFD62-9934-49C4-91A5-FE8A917075A5}" dt="2023-12-11T07:27:06.551" v="24" actId="207"/>
          <ac:spMkLst>
            <pc:docMk/>
            <pc:sldMk cId="2961255199" sldId="986"/>
            <ac:spMk id="2" creationId="{FB2886CC-4CA0-64D2-5771-93A5B1BDFC06}"/>
          </ac:spMkLst>
        </pc:spChg>
      </pc:sldChg>
      <pc:sldChg chg="modSp mod">
        <pc:chgData name="Ran Cheng" userId="dbeed8448c6bb12c" providerId="LiveId" clId="{4D0EFD62-9934-49C4-91A5-FE8A917075A5}" dt="2023-12-11T07:34:41.359" v="25" actId="207"/>
        <pc:sldMkLst>
          <pc:docMk/>
          <pc:sldMk cId="2245444335" sldId="989"/>
        </pc:sldMkLst>
        <pc:spChg chg="mod">
          <ac:chgData name="Ran Cheng" userId="dbeed8448c6bb12c" providerId="LiveId" clId="{4D0EFD62-9934-49C4-91A5-FE8A917075A5}" dt="2023-12-11T07:34:41.359" v="25" actId="207"/>
          <ac:spMkLst>
            <pc:docMk/>
            <pc:sldMk cId="2245444335" sldId="989"/>
            <ac:spMk id="2" creationId="{80DEAB3C-D396-A970-0442-7A764B8DA060}"/>
          </ac:spMkLst>
        </pc:spChg>
      </pc:sldChg>
      <pc:sldChg chg="modSp mod">
        <pc:chgData name="Ran Cheng" userId="dbeed8448c6bb12c" providerId="LiveId" clId="{4D0EFD62-9934-49C4-91A5-FE8A917075A5}" dt="2023-12-11T07:38:03.755" v="26" actId="207"/>
        <pc:sldMkLst>
          <pc:docMk/>
          <pc:sldMk cId="2720023258" sldId="993"/>
        </pc:sldMkLst>
        <pc:spChg chg="mod">
          <ac:chgData name="Ran Cheng" userId="dbeed8448c6bb12c" providerId="LiveId" clId="{4D0EFD62-9934-49C4-91A5-FE8A917075A5}" dt="2023-12-11T07:38:03.755" v="26" actId="207"/>
          <ac:spMkLst>
            <pc:docMk/>
            <pc:sldMk cId="2720023258" sldId="993"/>
            <ac:spMk id="2" creationId="{799288EC-661C-B5DC-DA30-B98F5A6693B2}"/>
          </ac:spMkLst>
        </pc:spChg>
      </pc:sldChg>
      <pc:sldChg chg="modSp mod">
        <pc:chgData name="Ran Cheng" userId="dbeed8448c6bb12c" providerId="LiveId" clId="{4D0EFD62-9934-49C4-91A5-FE8A917075A5}" dt="2023-12-11T07:46:06.453" v="46" actId="1076"/>
        <pc:sldMkLst>
          <pc:docMk/>
          <pc:sldMk cId="4286795169" sldId="996"/>
        </pc:sldMkLst>
        <pc:spChg chg="mod">
          <ac:chgData name="Ran Cheng" userId="dbeed8448c6bb12c" providerId="LiveId" clId="{4D0EFD62-9934-49C4-91A5-FE8A917075A5}" dt="2023-12-11T07:45:51.041" v="42" actId="5793"/>
          <ac:spMkLst>
            <pc:docMk/>
            <pc:sldMk cId="4286795169" sldId="996"/>
            <ac:spMk id="2" creationId="{E1B78A91-64EB-9848-4460-BC214F830EFB}"/>
          </ac:spMkLst>
        </pc:spChg>
        <pc:picChg chg="mod">
          <ac:chgData name="Ran Cheng" userId="dbeed8448c6bb12c" providerId="LiveId" clId="{4D0EFD62-9934-49C4-91A5-FE8A917075A5}" dt="2023-12-11T07:46:06.453" v="46" actId="1076"/>
          <ac:picMkLst>
            <pc:docMk/>
            <pc:sldMk cId="4286795169" sldId="996"/>
            <ac:picMk id="5" creationId="{C49F1497-28D7-E973-6540-CC9E129F79D4}"/>
          </ac:picMkLst>
        </pc:picChg>
      </pc:sldChg>
      <pc:sldChg chg="modSp mod">
        <pc:chgData name="Ran Cheng" userId="dbeed8448c6bb12c" providerId="LiveId" clId="{4D0EFD62-9934-49C4-91A5-FE8A917075A5}" dt="2023-12-11T07:47:13.342" v="47" actId="207"/>
        <pc:sldMkLst>
          <pc:docMk/>
          <pc:sldMk cId="3478963222" sldId="1000"/>
        </pc:sldMkLst>
        <pc:spChg chg="mod">
          <ac:chgData name="Ran Cheng" userId="dbeed8448c6bb12c" providerId="LiveId" clId="{4D0EFD62-9934-49C4-91A5-FE8A917075A5}" dt="2023-12-11T07:47:13.342" v="47" actId="207"/>
          <ac:spMkLst>
            <pc:docMk/>
            <pc:sldMk cId="3478963222" sldId="1000"/>
            <ac:spMk id="2" creationId="{B5004C6C-E5BE-4DF0-BB5C-CB70733F6837}"/>
          </ac:spMkLst>
        </pc:spChg>
      </pc:sldChg>
      <pc:sldChg chg="modSp mod">
        <pc:chgData name="Ran Cheng" userId="dbeed8448c6bb12c" providerId="LiveId" clId="{4D0EFD62-9934-49C4-91A5-FE8A917075A5}" dt="2023-12-11T07:56:38.519" v="52" actId="20577"/>
        <pc:sldMkLst>
          <pc:docMk/>
          <pc:sldMk cId="1184808495" sldId="1009"/>
        </pc:sldMkLst>
        <pc:spChg chg="mod">
          <ac:chgData name="Ran Cheng" userId="dbeed8448c6bb12c" providerId="LiveId" clId="{4D0EFD62-9934-49C4-91A5-FE8A917075A5}" dt="2023-12-11T07:56:38.519" v="52" actId="20577"/>
          <ac:spMkLst>
            <pc:docMk/>
            <pc:sldMk cId="1184808495" sldId="1009"/>
            <ac:spMk id="2" creationId="{7E8F900C-F707-6AC7-ED3C-228A1E89E271}"/>
          </ac:spMkLst>
        </pc:spChg>
      </pc:sldChg>
      <pc:sldChg chg="modSp mod">
        <pc:chgData name="Ran Cheng" userId="dbeed8448c6bb12c" providerId="LiveId" clId="{4D0EFD62-9934-49C4-91A5-FE8A917075A5}" dt="2023-12-11T08:00:40.319" v="53" actId="207"/>
        <pc:sldMkLst>
          <pc:docMk/>
          <pc:sldMk cId="2831484596" sldId="1011"/>
        </pc:sldMkLst>
        <pc:spChg chg="mod">
          <ac:chgData name="Ran Cheng" userId="dbeed8448c6bb12c" providerId="LiveId" clId="{4D0EFD62-9934-49C4-91A5-FE8A917075A5}" dt="2023-12-11T08:00:40.319" v="53" actId="207"/>
          <ac:spMkLst>
            <pc:docMk/>
            <pc:sldMk cId="2831484596" sldId="1011"/>
            <ac:spMk id="2" creationId="{09E0BC01-75CF-2A61-BAF7-4E99E96A1D1D}"/>
          </ac:spMkLst>
        </pc:spChg>
      </pc:sldChg>
      <pc:sldChg chg="modSp mod">
        <pc:chgData name="Ran Cheng" userId="dbeed8448c6bb12c" providerId="LiveId" clId="{4D0EFD62-9934-49C4-91A5-FE8A917075A5}" dt="2023-12-11T07:53:41.469" v="48" actId="207"/>
        <pc:sldMkLst>
          <pc:docMk/>
          <pc:sldMk cId="2493177934" sldId="1014"/>
        </pc:sldMkLst>
        <pc:spChg chg="mod">
          <ac:chgData name="Ran Cheng" userId="dbeed8448c6bb12c" providerId="LiveId" clId="{4D0EFD62-9934-49C4-91A5-FE8A917075A5}" dt="2023-12-11T07:53:41.469" v="48" actId="207"/>
          <ac:spMkLst>
            <pc:docMk/>
            <pc:sldMk cId="2493177934" sldId="1014"/>
            <ac:spMk id="2" creationId="{2BA3D2EB-88C8-70A6-E325-BAE888F82D5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pPr>
              <a:defRPr/>
            </a:pPr>
            <a:fld id="{967086C5-CEC5-47F0-83F0-856B364B431D}" type="datetimeFigureOut">
              <a:rPr lang="en-US" altLang="en-US"/>
              <a:t>12/11/2023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pPr>
              <a:defRPr/>
            </a:pPr>
            <a:fld id="{20E07255-940D-4BDF-BD2F-B73D8A194996}" type="slidenum">
              <a:rPr lang="en-US" altLang="en-US"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7.png>
</file>

<file path=ppt/media/image28.png>
</file>

<file path=ppt/media/image3.pn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E34487-1A6A-4FE7-847E-D06598E2322B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32D99C-A557-43A7-946E-F176689ED48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15900" indent="-215900">
              <a:lnSpc>
                <a:spcPct val="100000"/>
              </a:lnSpc>
            </a:pPr>
            <a:r>
              <a:rPr lang="en-US" altLang="zh-CN" dirty="0">
                <a:sym typeface="+mn-ea"/>
              </a:rPr>
              <a:t>In this chapter, I will introduce how to retrieve data from one table. Just from one table. I will introduce how to retrieve data from multiple table in next chapter.</a:t>
            </a:r>
            <a:endParaRPr lang="en-US" altLang="zh-CN" dirty="0"/>
          </a:p>
          <a:p>
            <a:pPr marL="215900" indent="-215900">
              <a:lnSpc>
                <a:spcPct val="100000"/>
              </a:lnSpc>
            </a:pPr>
            <a:endParaRPr lang="zh-CN" altLang="en-US" dirty="0"/>
          </a:p>
          <a:p>
            <a:pPr marL="215900" indent="-215900">
              <a:lnSpc>
                <a:spcPct val="100000"/>
              </a:lnSpc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32D99C-A557-43A7-946E-F176689ED48A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32D99C-A557-43A7-946E-F176689ED48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167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286000" y="2819400"/>
            <a:ext cx="11506200" cy="2806787"/>
          </a:xfrm>
          <a:prstGeom prst="rect">
            <a:avLst/>
          </a:prstGeom>
        </p:spPr>
        <p:txBody>
          <a:bodyPr/>
          <a:lstStyle>
            <a:lvl1pPr algn="l">
              <a:defRPr sz="4600">
                <a:solidFill>
                  <a:srgbClr val="A2424F"/>
                </a:solidFill>
                <a:latin typeface="Lato Black" panose="020F0A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286000" y="5715000"/>
            <a:ext cx="11506200" cy="1676400"/>
          </a:xfrm>
        </p:spPr>
        <p:txBody>
          <a:bodyPr/>
          <a:lstStyle>
            <a:lvl1pPr marL="0" indent="0" algn="l">
              <a:spcBef>
                <a:spcPts val="0"/>
              </a:spcBef>
              <a:buFontTx/>
              <a:buNone/>
              <a:defRPr sz="3000">
                <a:latin typeface="Montserrat" panose="02000505000000020004" pitchFamily="2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838200" y="1981200"/>
            <a:ext cx="12954000" cy="53340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buClr>
                <a:srgbClr val="A2424F"/>
              </a:buClr>
              <a:defRPr>
                <a:latin typeface="Lato" panose="020F0502020204030203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>
                <a:latin typeface="Lato" panose="020F0502020204030203" pitchFamily="34" charset="0"/>
              </a:defRPr>
            </a:lvl2pPr>
            <a:lvl3pPr>
              <a:buClr>
                <a:srgbClr val="F3A999"/>
              </a:buCl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3"/>
          <p:cNvSpPr>
            <a:spLocks noGrp="1"/>
          </p:cNvSpPr>
          <p:nvPr>
            <p:ph type="title"/>
          </p:nvPr>
        </p:nvSpPr>
        <p:spPr>
          <a:xfrm>
            <a:off x="838200" y="330200"/>
            <a:ext cx="12954000" cy="142240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b="1">
                <a:solidFill>
                  <a:srgbClr val="A2424F"/>
                </a:solidFill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A2424F"/>
                </a:solidFill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 userDrawn="1"/>
        </p:nvCxnSpPr>
        <p:spPr bwMode="auto">
          <a:xfrm flipV="1">
            <a:off x="2895600" y="1214438"/>
            <a:ext cx="0" cy="5867400"/>
          </a:xfrm>
          <a:prstGeom prst="line">
            <a:avLst/>
          </a:prstGeom>
          <a:noFill/>
          <a:ln w="19050" algn="ctr">
            <a:solidFill>
              <a:schemeClr val="accent3">
                <a:alpha val="43921"/>
              </a:schemeClr>
            </a:solidFill>
            <a:prstDash val="lg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048000" y="2590800"/>
            <a:ext cx="10058400" cy="3048000"/>
          </a:xfrm>
        </p:spPr>
        <p:txBody>
          <a:bodyPr anchor="ctr"/>
          <a:lstStyle>
            <a:lvl1pPr marL="0" indent="0">
              <a:buNone/>
              <a:defRPr sz="4600">
                <a:solidFill>
                  <a:srgbClr val="A2424F"/>
                </a:solidFill>
              </a:defRPr>
            </a:lvl1pPr>
          </a:lstStyle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16736" y="7751742"/>
            <a:ext cx="2966725" cy="438150"/>
          </a:xfrm>
          <a:prstGeom prst="rect">
            <a:avLst/>
          </a:prstGeom>
        </p:spPr>
        <p:txBody>
          <a:bodyPr/>
          <a:lstStyle/>
          <a:p>
            <a:fld id="{71870A07-625F-4141-A252-1CF739E29EFB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23422" y="7885676"/>
            <a:ext cx="5787365" cy="304216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055970" y="7864752"/>
            <a:ext cx="1574430" cy="304216"/>
          </a:xfrm>
        </p:spPr>
        <p:txBody>
          <a:bodyPr/>
          <a:lstStyle/>
          <a:p>
            <a:fld id="{BFD3BF4F-535B-4E63-8066-DB812B20651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905000"/>
            <a:ext cx="1295400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30622" tIns="65311" rIns="130622" bIns="65311" numCol="1" anchor="t" anchorCtr="0" compatLnSpc="1"/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7" name="Title Placeholder 3"/>
          <p:cNvSpPr>
            <a:spLocks noGrp="1"/>
          </p:cNvSpPr>
          <p:nvPr>
            <p:ph type="title"/>
          </p:nvPr>
        </p:nvSpPr>
        <p:spPr bwMode="auto">
          <a:xfrm>
            <a:off x="838200" y="330200"/>
            <a:ext cx="1295400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A2424F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1086B9"/>
          </a:solidFill>
          <a:latin typeface="Tahoma" panose="020B0604030504040204" pitchFamily="34" charset="0"/>
          <a:ea typeface="MS PGothic" panose="020B0600070205080204" pitchFamily="34" charset="-128"/>
          <a:cs typeface="Tahoma" panose="020B060403050404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1086B9"/>
          </a:solidFill>
          <a:latin typeface="Tahoma" panose="020B0604030504040204" pitchFamily="34" charset="0"/>
          <a:ea typeface="MS PGothic" panose="020B0600070205080204" pitchFamily="34" charset="-128"/>
          <a:cs typeface="Tahoma" panose="020B060403050404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1086B9"/>
          </a:solidFill>
          <a:latin typeface="Tahoma" panose="020B0604030504040204" pitchFamily="34" charset="0"/>
          <a:ea typeface="MS PGothic" panose="020B0600070205080204" pitchFamily="34" charset="-128"/>
          <a:cs typeface="Tahoma" panose="020B060403050404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1086B9"/>
          </a:solidFill>
          <a:latin typeface="Tahoma" panose="020B0604030504040204" pitchFamily="34" charset="0"/>
          <a:ea typeface="MS PGothic" panose="020B0600070205080204" pitchFamily="34" charset="-128"/>
          <a:cs typeface="Tahoma" panose="020B0604030504040204" pitchFamily="34" charset="0"/>
        </a:defRPr>
      </a:lvl5pPr>
      <a:lvl6pPr marL="653415" algn="l" rtl="0" fontAlgn="base">
        <a:spcBef>
          <a:spcPct val="0"/>
        </a:spcBef>
        <a:spcAft>
          <a:spcPct val="0"/>
        </a:spcAft>
        <a:defRPr sz="5100">
          <a:solidFill>
            <a:srgbClr val="FFC22D"/>
          </a:solidFill>
          <a:latin typeface="Arial" panose="020B0604020202020204" pitchFamily="34" charset="0"/>
          <a:ea typeface="MS PGothic" panose="020B0600070205080204" pitchFamily="34" charset="-128"/>
          <a:cs typeface="MS PGothic" panose="020B0600070205080204" pitchFamily="34" charset="-128"/>
        </a:defRPr>
      </a:lvl6pPr>
      <a:lvl7pPr marL="1306195" algn="l" rtl="0" fontAlgn="base">
        <a:spcBef>
          <a:spcPct val="0"/>
        </a:spcBef>
        <a:spcAft>
          <a:spcPct val="0"/>
        </a:spcAft>
        <a:defRPr sz="5100">
          <a:solidFill>
            <a:srgbClr val="FFC22D"/>
          </a:solidFill>
          <a:latin typeface="Arial" panose="020B0604020202020204" pitchFamily="34" charset="0"/>
          <a:ea typeface="MS PGothic" panose="020B0600070205080204" pitchFamily="34" charset="-128"/>
          <a:cs typeface="MS PGothic" panose="020B0600070205080204" pitchFamily="34" charset="-128"/>
        </a:defRPr>
      </a:lvl7pPr>
      <a:lvl8pPr marL="1959610" algn="l" rtl="0" fontAlgn="base">
        <a:spcBef>
          <a:spcPct val="0"/>
        </a:spcBef>
        <a:spcAft>
          <a:spcPct val="0"/>
        </a:spcAft>
        <a:defRPr sz="5100">
          <a:solidFill>
            <a:srgbClr val="FFC22D"/>
          </a:solidFill>
          <a:latin typeface="Arial" panose="020B0604020202020204" pitchFamily="34" charset="0"/>
          <a:ea typeface="MS PGothic" panose="020B0600070205080204" pitchFamily="34" charset="-128"/>
          <a:cs typeface="MS PGothic" panose="020B0600070205080204" pitchFamily="34" charset="-128"/>
        </a:defRPr>
      </a:lvl8pPr>
      <a:lvl9pPr marL="2612390" algn="l" rtl="0" fontAlgn="base">
        <a:spcBef>
          <a:spcPct val="0"/>
        </a:spcBef>
        <a:spcAft>
          <a:spcPct val="0"/>
        </a:spcAft>
        <a:defRPr sz="5100">
          <a:solidFill>
            <a:srgbClr val="FFC22D"/>
          </a:solidFill>
          <a:latin typeface="Arial" panose="020B0604020202020204" pitchFamily="34" charset="0"/>
          <a:ea typeface="MS PGothic" panose="020B0600070205080204" pitchFamily="34" charset="-128"/>
          <a:cs typeface="MS PGothic" panose="020B0600070205080204" pitchFamily="34" charset="-128"/>
        </a:defRPr>
      </a:lvl9pPr>
    </p:titleStyle>
    <p:bodyStyle>
      <a:lvl1pPr marL="335280" indent="-335280" algn="l" rtl="0" eaLnBrk="0" fontAlgn="base" hangingPunct="0">
        <a:spcBef>
          <a:spcPts val="400"/>
        </a:spcBef>
        <a:spcAft>
          <a:spcPts val="200"/>
        </a:spcAft>
        <a:buClr>
          <a:schemeClr val="bg2"/>
        </a:buClr>
        <a:buSzPct val="80000"/>
        <a:buChar char="•"/>
        <a:defRPr sz="3000">
          <a:solidFill>
            <a:srgbClr val="262626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7705" indent="-352425" algn="l" rtl="0" eaLnBrk="0" fontAlgn="base" hangingPunct="0">
        <a:spcBef>
          <a:spcPts val="400"/>
        </a:spcBef>
        <a:spcAft>
          <a:spcPts val="200"/>
        </a:spcAft>
        <a:buClr>
          <a:srgbClr val="ADD3F7"/>
        </a:buClr>
        <a:buSzPct val="90000"/>
        <a:buFont typeface="Times" panose="02020603050405020304" pitchFamily="18" charset="0"/>
        <a:buChar char="•"/>
        <a:defRPr sz="2600">
          <a:solidFill>
            <a:srgbClr val="262626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631950" indent="-325755" algn="l" rtl="0" eaLnBrk="0" fontAlgn="base" hangingPunct="0">
        <a:spcBef>
          <a:spcPts val="400"/>
        </a:spcBef>
        <a:spcAft>
          <a:spcPts val="200"/>
        </a:spcAft>
        <a:buClr>
          <a:schemeClr val="tx2"/>
        </a:buClr>
        <a:buSzPct val="90000"/>
        <a:buChar char="•"/>
        <a:defRPr sz="2400">
          <a:solidFill>
            <a:srgbClr val="262626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2284730" indent="-325755" algn="l" rtl="0" eaLnBrk="0" fontAlgn="base" hangingPunct="0">
        <a:spcBef>
          <a:spcPts val="400"/>
        </a:spcBef>
        <a:spcAft>
          <a:spcPts val="200"/>
        </a:spcAft>
        <a:buChar char="–"/>
        <a:defRPr sz="2000">
          <a:solidFill>
            <a:srgbClr val="262626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938780" indent="-325755" algn="l" rtl="0" eaLnBrk="0" fontAlgn="base" hangingPunct="0">
        <a:spcBef>
          <a:spcPts val="400"/>
        </a:spcBef>
        <a:spcAft>
          <a:spcPts val="200"/>
        </a:spcAft>
        <a:buChar char="»"/>
        <a:defRPr sz="2000">
          <a:solidFill>
            <a:srgbClr val="262626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3592195" indent="-326390" algn="l" rtl="0" fontAlgn="base">
        <a:spcBef>
          <a:spcPct val="20000"/>
        </a:spcBef>
        <a:spcAft>
          <a:spcPct val="0"/>
        </a:spcAft>
        <a:buChar char="»"/>
        <a:defRPr sz="3400">
          <a:solidFill>
            <a:srgbClr val="EEEAFF"/>
          </a:solidFill>
          <a:latin typeface="+mn-lt"/>
          <a:ea typeface="+mn-ea"/>
        </a:defRPr>
      </a:lvl6pPr>
      <a:lvl7pPr marL="4244975" indent="-326390" algn="l" rtl="0" fontAlgn="base">
        <a:spcBef>
          <a:spcPct val="20000"/>
        </a:spcBef>
        <a:spcAft>
          <a:spcPct val="0"/>
        </a:spcAft>
        <a:buChar char="»"/>
        <a:defRPr sz="3400">
          <a:solidFill>
            <a:srgbClr val="EEEAFF"/>
          </a:solidFill>
          <a:latin typeface="+mn-lt"/>
          <a:ea typeface="+mn-ea"/>
        </a:defRPr>
      </a:lvl7pPr>
      <a:lvl8pPr marL="4898390" indent="-326390" algn="l" rtl="0" fontAlgn="base">
        <a:spcBef>
          <a:spcPct val="20000"/>
        </a:spcBef>
        <a:spcAft>
          <a:spcPct val="0"/>
        </a:spcAft>
        <a:buChar char="»"/>
        <a:defRPr sz="3400">
          <a:solidFill>
            <a:srgbClr val="EEEAFF"/>
          </a:solidFill>
          <a:latin typeface="+mn-lt"/>
          <a:ea typeface="+mn-ea"/>
        </a:defRPr>
      </a:lvl8pPr>
      <a:lvl9pPr marL="5551170" indent="-326390" algn="l" rtl="0" fontAlgn="base">
        <a:spcBef>
          <a:spcPct val="20000"/>
        </a:spcBef>
        <a:spcAft>
          <a:spcPct val="0"/>
        </a:spcAft>
        <a:buChar char="»"/>
        <a:defRPr sz="3400">
          <a:solidFill>
            <a:srgbClr val="EEEAFF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65341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415" algn="l" defTabSz="65341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195" algn="l" defTabSz="65341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610" algn="l" defTabSz="65341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390" algn="l" defTabSz="65341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805" algn="l" defTabSz="65341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585" algn="l" defTabSz="65341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algn="l" defTabSz="65341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780" algn="l" defTabSz="65341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7" Type="http://schemas.openxmlformats.org/officeDocument/2006/relationships/image" Target="../media/image36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1"/>
          <p:cNvSpPr>
            <a:spLocks noGrp="1"/>
          </p:cNvSpPr>
          <p:nvPr>
            <p:ph type="ctrTitle"/>
          </p:nvPr>
        </p:nvSpPr>
        <p:spPr>
          <a:xfrm>
            <a:off x="914400" y="2144056"/>
            <a:ext cx="12801600" cy="1739900"/>
          </a:xfrm>
        </p:spPr>
        <p:txBody>
          <a:bodyPr/>
          <a:lstStyle/>
          <a:p>
            <a:pPr algn="ctr"/>
            <a:br>
              <a:rPr lang="en-US" altLang="en-US" sz="4000" b="1" dirty="0">
                <a:latin typeface="Lato" panose="020F0502020204030203" pitchFamily="34" charset="0"/>
              </a:rPr>
            </a:br>
            <a:r>
              <a:rPr lang="en-US" altLang="en-US" sz="4000" b="1" dirty="0">
                <a:latin typeface="Lato" panose="020F0502020204030203" pitchFamily="34" charset="0"/>
              </a:rPr>
              <a:t>Principles of Database Systems (</a:t>
            </a:r>
            <a:r>
              <a:rPr lang="en-US" altLang="en-US" sz="4000" b="1" dirty="0">
                <a:solidFill>
                  <a:srgbClr val="A2424F"/>
                </a:solidFill>
                <a:latin typeface="Lato" panose="020F0502020204030203" pitchFamily="34" charset="0"/>
              </a:rPr>
              <a:t>CS307)</a:t>
            </a:r>
            <a:br>
              <a:rPr lang="en-US" altLang="en-US" sz="4000" b="1" dirty="0">
                <a:solidFill>
                  <a:srgbClr val="A2424F"/>
                </a:solidFill>
                <a:latin typeface="Lato" panose="020F0502020204030203" pitchFamily="34" charset="0"/>
              </a:rPr>
            </a:br>
            <a:r>
              <a:rPr lang="en-US" altLang="en-US" sz="3200" dirty="0">
                <a:latin typeface="Lato" panose="020F0502020204030203" pitchFamily="34" charset="0"/>
              </a:rPr>
              <a:t>Lecture </a:t>
            </a:r>
            <a:r>
              <a:rPr lang="en-US" altLang="zh-CN" sz="3200" dirty="0">
                <a:latin typeface="Lato" panose="020F0502020204030203" pitchFamily="34" charset="0"/>
              </a:rPr>
              <a:t>14</a:t>
            </a:r>
            <a:r>
              <a:rPr lang="en-US" altLang="en-US" sz="3200" dirty="0">
                <a:latin typeface="Lato" panose="020F0502020204030203" pitchFamily="34" charset="0"/>
              </a:rPr>
              <a:t>:</a:t>
            </a:r>
            <a:r>
              <a:rPr lang="zh-CN" altLang="en-US" sz="3200" dirty="0">
                <a:latin typeface="Lato" panose="020F0502020204030203" pitchFamily="34" charset="0"/>
              </a:rPr>
              <a:t> </a:t>
            </a:r>
            <a:r>
              <a:rPr lang="en-US" altLang="zh-CN" sz="3200" dirty="0">
                <a:latin typeface="Lato" panose="020F0502020204030203" pitchFamily="34" charset="0"/>
              </a:rPr>
              <a:t>Storage</a:t>
            </a:r>
            <a:r>
              <a:rPr lang="zh-CN" altLang="en-US" sz="3200" dirty="0">
                <a:latin typeface="Lato" panose="020F0502020204030203" pitchFamily="34" charset="0"/>
              </a:rPr>
              <a:t> </a:t>
            </a:r>
            <a:r>
              <a:rPr lang="en-US" altLang="zh-CN" sz="3200" dirty="0">
                <a:latin typeface="Lato" panose="020F0502020204030203" pitchFamily="34" charset="0"/>
              </a:rPr>
              <a:t>System</a:t>
            </a:r>
            <a:r>
              <a:rPr lang="zh-CN" altLang="en-US" sz="3200" dirty="0">
                <a:latin typeface="Lato" panose="020F0502020204030203" pitchFamily="34" charset="0"/>
              </a:rPr>
              <a:t> </a:t>
            </a:r>
            <a:r>
              <a:rPr lang="en-US" altLang="zh-CN" sz="3200" dirty="0">
                <a:latin typeface="Lato" panose="020F0502020204030203" pitchFamily="34" charset="0"/>
              </a:rPr>
              <a:t>and</a:t>
            </a:r>
            <a:r>
              <a:rPr lang="zh-CN" altLang="en-US" sz="3200" dirty="0">
                <a:latin typeface="Lato" panose="020F0502020204030203" pitchFamily="34" charset="0"/>
              </a:rPr>
              <a:t> </a:t>
            </a:r>
            <a:r>
              <a:rPr lang="en-US" altLang="zh-CN" sz="3200" dirty="0">
                <a:latin typeface="Lato" panose="020F0502020204030203" pitchFamily="34" charset="0"/>
              </a:rPr>
              <a:t>Structure</a:t>
            </a:r>
            <a:endParaRPr lang="en-US" altLang="en-US" sz="4000" b="1" dirty="0">
              <a:solidFill>
                <a:srgbClr val="A2424F"/>
              </a:solidFill>
              <a:latin typeface="Lato" panose="020F0502020204030203" pitchFamily="34" charset="0"/>
            </a:endParaRPr>
          </a:p>
        </p:txBody>
      </p:sp>
      <p:sp>
        <p:nvSpPr>
          <p:cNvPr id="8194" name="Subtitle 2"/>
          <p:cNvSpPr>
            <a:spLocks noGrp="1" noChangeArrowheads="1"/>
          </p:cNvSpPr>
          <p:nvPr>
            <p:ph type="subTitle" idx="1"/>
          </p:nvPr>
        </p:nvSpPr>
        <p:spPr>
          <a:xfrm>
            <a:off x="1562100" y="4233206"/>
            <a:ext cx="11506200" cy="1981200"/>
          </a:xfrm>
        </p:spPr>
        <p:txBody>
          <a:bodyPr/>
          <a:lstStyle/>
          <a:p>
            <a:pPr algn="ctr">
              <a:lnSpc>
                <a:spcPct val="100000"/>
              </a:lnSpc>
              <a:spcAft>
                <a:spcPts val="200"/>
              </a:spcAft>
            </a:pPr>
            <a:r>
              <a:rPr lang="de-DE" altLang="zh-CN" sz="3200" b="1" spc="-1" dirty="0">
                <a:latin typeface="Lato" panose="020F0502020204030203"/>
                <a:ea typeface="MS PGothic" panose="020B0600070205080204" pitchFamily="34" charset="-128"/>
              </a:rPr>
              <a:t>Ran Cheng</a:t>
            </a:r>
            <a:endParaRPr lang="de-DE" altLang="zh-CN" sz="1000" b="1" spc="-1" dirty="0">
              <a:latin typeface="Lato" panose="020F0502020204030203"/>
              <a:ea typeface="MS PGothic" panose="020B0600070205080204" pitchFamily="34" charset="-128"/>
            </a:endParaRPr>
          </a:p>
          <a:p>
            <a:pPr algn="ctr">
              <a:lnSpc>
                <a:spcPct val="100000"/>
              </a:lnSpc>
              <a:spcAft>
                <a:spcPts val="200"/>
              </a:spcAft>
            </a:pPr>
            <a:endParaRPr lang="de-DE" altLang="zh-CN" sz="2000" spc="-1" dirty="0">
              <a:latin typeface="Lato" panose="020F0502020204030203"/>
              <a:ea typeface="MS PGothic" panose="020B0600070205080204" pitchFamily="34" charset="-128"/>
            </a:endParaRPr>
          </a:p>
          <a:p>
            <a:pPr algn="ctr">
              <a:spcAft>
                <a:spcPts val="200"/>
              </a:spcAft>
            </a:pPr>
            <a:r>
              <a:rPr lang="de-DE" altLang="zh-CN" sz="2400" spc="-1" dirty="0">
                <a:latin typeface="Lato" panose="020F0502020204030203"/>
                <a:ea typeface="MS PGothic" panose="020B0600070205080204" pitchFamily="34" charset="-128"/>
              </a:rPr>
              <a:t>Department </a:t>
            </a:r>
            <a:r>
              <a:rPr lang="de-DE" altLang="zh-CN" sz="2400" spc="-1" dirty="0" err="1">
                <a:latin typeface="Lato" panose="020F0502020204030203"/>
                <a:ea typeface="MS PGothic" panose="020B0600070205080204" pitchFamily="34" charset="-128"/>
              </a:rPr>
              <a:t>of</a:t>
            </a:r>
            <a:r>
              <a:rPr lang="de-DE" altLang="zh-CN" sz="2400" spc="-1" dirty="0">
                <a:latin typeface="Lato" panose="020F0502020204030203"/>
                <a:ea typeface="MS PGothic" panose="020B0600070205080204" pitchFamily="34" charset="-128"/>
              </a:rPr>
              <a:t> Computer Science </a:t>
            </a:r>
            <a:r>
              <a:rPr lang="de-DE" altLang="zh-CN" sz="2400" spc="-1" dirty="0" err="1">
                <a:latin typeface="Lato" panose="020F0502020204030203"/>
                <a:ea typeface="MS PGothic" panose="020B0600070205080204" pitchFamily="34" charset="-128"/>
              </a:rPr>
              <a:t>and</a:t>
            </a:r>
            <a:r>
              <a:rPr lang="de-DE" altLang="zh-CN" sz="2400" spc="-1" dirty="0">
                <a:latin typeface="Lato" panose="020F0502020204030203"/>
                <a:ea typeface="MS PGothic" panose="020B0600070205080204" pitchFamily="34" charset="-128"/>
              </a:rPr>
              <a:t> Engineering</a:t>
            </a:r>
          </a:p>
          <a:p>
            <a:pPr algn="ctr">
              <a:spcAft>
                <a:spcPts val="200"/>
              </a:spcAft>
            </a:pPr>
            <a:r>
              <a:rPr lang="de-DE" altLang="zh-CN" sz="2400" spc="-1" dirty="0">
                <a:latin typeface="Lato" panose="020F0502020204030203"/>
                <a:ea typeface="MS PGothic" panose="020B0600070205080204" pitchFamily="34" charset="-128"/>
              </a:rPr>
              <a:t>Southern University </a:t>
            </a:r>
            <a:r>
              <a:rPr lang="de-DE" altLang="zh-CN" sz="2400" spc="-1" dirty="0" err="1">
                <a:latin typeface="Lato" panose="020F0502020204030203"/>
                <a:ea typeface="MS PGothic" panose="020B0600070205080204" pitchFamily="34" charset="-128"/>
              </a:rPr>
              <a:t>of</a:t>
            </a:r>
            <a:r>
              <a:rPr lang="de-DE" altLang="zh-CN" sz="2400" spc="-1" dirty="0">
                <a:latin typeface="Lato" panose="020F0502020204030203"/>
                <a:ea typeface="MS PGothic" panose="020B0600070205080204" pitchFamily="34" charset="-128"/>
              </a:rPr>
              <a:t> Science </a:t>
            </a:r>
            <a:r>
              <a:rPr lang="de-DE" altLang="zh-CN" sz="2400" spc="-1" dirty="0" err="1">
                <a:latin typeface="Lato" panose="020F0502020204030203"/>
                <a:ea typeface="MS PGothic" panose="020B0600070205080204" pitchFamily="34" charset="-128"/>
              </a:rPr>
              <a:t>and</a:t>
            </a:r>
            <a:r>
              <a:rPr lang="de-DE" altLang="zh-CN" sz="2400" spc="-1" dirty="0">
                <a:latin typeface="Lato" panose="020F0502020204030203"/>
                <a:ea typeface="MS PGothic" panose="020B0600070205080204" pitchFamily="34" charset="-128"/>
              </a:rPr>
              <a:t> Technology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62150" y="7543800"/>
            <a:ext cx="10706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77"/>
              </a:rPr>
              <a:t>Most contents are from slides made by Stéphane </a:t>
            </a:r>
            <a:r>
              <a:rPr lang="en-US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77"/>
              </a:rPr>
              <a:t>Faroult</a:t>
            </a: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77"/>
              </a:rPr>
              <a:t> and the authors of Database System Concepts (7</a:t>
            </a:r>
            <a:r>
              <a:rPr lang="en-US" sz="1600" baseline="300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77"/>
              </a:rPr>
              <a:t>th</a:t>
            </a: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77"/>
              </a:rPr>
              <a:t> Edition).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77"/>
              </a:rPr>
              <a:t>Their original slides have been modified to adapt to the schedule of CS307 at </a:t>
            </a:r>
            <a:r>
              <a:rPr lang="en-US" sz="1600" err="1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77"/>
              </a:rPr>
              <a:t>SUSTech</a:t>
            </a: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77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2886CC-4CA0-64D2-5771-93A5B1BDF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A2424F"/>
                </a:solidFill>
              </a:rPr>
              <a:t>Access time</a:t>
            </a:r>
            <a:r>
              <a:rPr lang="en-US" sz="2800" dirty="0"/>
              <a:t>: The time it takes from when a read or write request is issued to when data transfer begins. Consists of: </a:t>
            </a:r>
          </a:p>
          <a:p>
            <a:pPr lvl="1"/>
            <a:r>
              <a:rPr lang="en-US" sz="2400" dirty="0">
                <a:solidFill>
                  <a:srgbClr val="A2424F"/>
                </a:solidFill>
              </a:rPr>
              <a:t>Seek time </a:t>
            </a:r>
            <a:r>
              <a:rPr lang="en-US" sz="2400" dirty="0"/>
              <a:t>– time it takes to reposition the arm over the correct </a:t>
            </a:r>
            <a:r>
              <a:rPr lang="en-US" sz="2400" dirty="0">
                <a:solidFill>
                  <a:srgbClr val="A2424F"/>
                </a:solidFill>
              </a:rPr>
              <a:t>track</a:t>
            </a:r>
            <a:r>
              <a:rPr lang="en-US" sz="2400" dirty="0"/>
              <a:t>. </a:t>
            </a:r>
          </a:p>
          <a:p>
            <a:pPr lvl="2"/>
            <a:r>
              <a:rPr lang="en-US" sz="2000" dirty="0"/>
              <a:t>Average seek time is 1/2 the worst case seek time.</a:t>
            </a:r>
          </a:p>
          <a:p>
            <a:pPr lvl="3"/>
            <a:r>
              <a:rPr lang="en-US" sz="1800" dirty="0"/>
              <a:t>Would be 1/3 if all tracks had the same number of sectors, and we ignore the time to start and stop arm movement</a:t>
            </a:r>
          </a:p>
          <a:p>
            <a:pPr lvl="2"/>
            <a:r>
              <a:rPr lang="en-US" sz="2000" dirty="0">
                <a:solidFill>
                  <a:srgbClr val="A2424F"/>
                </a:solidFill>
              </a:rPr>
              <a:t>4 to 10 milliseconds </a:t>
            </a:r>
            <a:r>
              <a:rPr lang="en-US" sz="2000" dirty="0"/>
              <a:t>on typical disks</a:t>
            </a:r>
          </a:p>
          <a:p>
            <a:pPr lvl="1"/>
            <a:r>
              <a:rPr lang="en-US" sz="2400" dirty="0">
                <a:solidFill>
                  <a:srgbClr val="A2424F"/>
                </a:solidFill>
              </a:rPr>
              <a:t>Rotational latency </a:t>
            </a:r>
            <a:r>
              <a:rPr lang="en-US" sz="2400" dirty="0"/>
              <a:t>– time it takes for the </a:t>
            </a:r>
            <a:r>
              <a:rPr lang="en-US" sz="2400" dirty="0">
                <a:solidFill>
                  <a:srgbClr val="A2424F"/>
                </a:solidFill>
              </a:rPr>
              <a:t>sector</a:t>
            </a:r>
            <a:r>
              <a:rPr lang="en-US" sz="2400" dirty="0"/>
              <a:t> to be accessed to appear under the head. </a:t>
            </a:r>
          </a:p>
          <a:p>
            <a:pPr lvl="2"/>
            <a:r>
              <a:rPr lang="en-US" sz="2000" dirty="0"/>
              <a:t>4 to 11 milliseconds on typical disks (5400 to 15000 </a:t>
            </a:r>
            <a:r>
              <a:rPr lang="en-US" sz="2000" dirty="0" err="1"/>
              <a:t>r.p.m</a:t>
            </a:r>
            <a:r>
              <a:rPr lang="en-US" sz="2000" dirty="0"/>
              <a:t>.)</a:t>
            </a:r>
          </a:p>
          <a:p>
            <a:pPr lvl="2"/>
            <a:r>
              <a:rPr lang="en-US" sz="2000" dirty="0"/>
              <a:t>Average latency is 1/2 of the above latency.</a:t>
            </a:r>
          </a:p>
          <a:p>
            <a:pPr lvl="1"/>
            <a:r>
              <a:rPr lang="en-US" sz="2400" dirty="0"/>
              <a:t>Overall latency </a:t>
            </a:r>
            <a:r>
              <a:rPr lang="en-US" sz="2400" dirty="0">
                <a:solidFill>
                  <a:srgbClr val="A2424F"/>
                </a:solidFill>
              </a:rPr>
              <a:t>is 5 to 20 msec</a:t>
            </a:r>
            <a:r>
              <a:rPr lang="en-US" sz="2400" dirty="0"/>
              <a:t> depending on disk model</a:t>
            </a:r>
          </a:p>
          <a:p>
            <a:r>
              <a:rPr lang="en-US" sz="2800" dirty="0">
                <a:solidFill>
                  <a:srgbClr val="A2424F"/>
                </a:solidFill>
              </a:rPr>
              <a:t>Data-transfer rate</a:t>
            </a:r>
            <a:r>
              <a:rPr lang="en-US" sz="2800" dirty="0"/>
              <a:t>: The rate at which data can be retrieved from or stored to the disk.</a:t>
            </a:r>
          </a:p>
          <a:p>
            <a:pPr lvl="1"/>
            <a:r>
              <a:rPr lang="en-US" sz="2400" dirty="0">
                <a:solidFill>
                  <a:srgbClr val="A2424F"/>
                </a:solidFill>
              </a:rPr>
              <a:t>25 to 200 MB per second max rate</a:t>
            </a:r>
            <a:r>
              <a:rPr lang="en-US" sz="2400" dirty="0"/>
              <a:t>, lower for inner tracks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5C7B6E-5C4D-F9AD-F0A9-CEB06BC06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Measures of Disks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961255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74063CC-CBEA-CB35-583C-BB8A1E110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rgbClr val="A2424F"/>
                </a:solidFill>
              </a:rPr>
              <a:t>Disk block</a:t>
            </a:r>
            <a:r>
              <a:rPr lang="en-US" sz="2400" dirty="0"/>
              <a:t> is a logical unit for storage allocation and retrieval</a:t>
            </a:r>
          </a:p>
          <a:p>
            <a:pPr lvl="1"/>
            <a:r>
              <a:rPr lang="en-US" sz="2000" dirty="0"/>
              <a:t>4 to 16 kilobytes typically</a:t>
            </a:r>
          </a:p>
          <a:p>
            <a:pPr lvl="2"/>
            <a:r>
              <a:rPr lang="en-US" sz="1800" dirty="0"/>
              <a:t>Smaller blocks: more transfers from disk</a:t>
            </a:r>
          </a:p>
          <a:p>
            <a:pPr lvl="2"/>
            <a:r>
              <a:rPr lang="en-US" sz="1800" dirty="0"/>
              <a:t>Larger blocks:  more space wasted due to partially filled blocks</a:t>
            </a:r>
          </a:p>
          <a:p>
            <a:r>
              <a:rPr lang="en-US" sz="2400" dirty="0">
                <a:solidFill>
                  <a:srgbClr val="A2424F"/>
                </a:solidFill>
              </a:rPr>
              <a:t>Sequential access pattern</a:t>
            </a:r>
          </a:p>
          <a:p>
            <a:pPr lvl="1"/>
            <a:r>
              <a:rPr lang="en-US" sz="2000" dirty="0"/>
              <a:t>Successive requests are for successive disk blocks</a:t>
            </a:r>
          </a:p>
          <a:p>
            <a:pPr lvl="1"/>
            <a:r>
              <a:rPr lang="en-US" sz="2000" dirty="0"/>
              <a:t>Disk seek required only for first block</a:t>
            </a:r>
          </a:p>
          <a:p>
            <a:r>
              <a:rPr lang="en-US" sz="2400" dirty="0">
                <a:solidFill>
                  <a:srgbClr val="A2424F"/>
                </a:solidFill>
              </a:rPr>
              <a:t>Random access pattern</a:t>
            </a:r>
          </a:p>
          <a:p>
            <a:pPr lvl="1"/>
            <a:r>
              <a:rPr lang="en-US" sz="2000" dirty="0"/>
              <a:t>Successive requests are for blocks that can be anywhere on disk</a:t>
            </a:r>
          </a:p>
          <a:p>
            <a:pPr lvl="1"/>
            <a:r>
              <a:rPr lang="en-US" sz="2000" dirty="0"/>
              <a:t>Each access requires a seek</a:t>
            </a:r>
          </a:p>
          <a:p>
            <a:pPr lvl="1"/>
            <a:r>
              <a:rPr lang="en-US" sz="2000" dirty="0"/>
              <a:t>Transfer rates are low since a lot of time is wasted in seeks</a:t>
            </a:r>
          </a:p>
          <a:p>
            <a:r>
              <a:rPr lang="en-US" sz="2400" u="sng" dirty="0"/>
              <a:t>I/O operations per second 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A2424F"/>
                </a:solidFill>
              </a:rPr>
              <a:t>IOPS</a:t>
            </a:r>
            <a:r>
              <a:rPr lang="en-US" sz="2400" dirty="0"/>
              <a:t>)</a:t>
            </a:r>
          </a:p>
          <a:p>
            <a:pPr lvl="1"/>
            <a:r>
              <a:rPr lang="en-US" sz="2000" dirty="0"/>
              <a:t>Number of random block reads that a disk can support per second</a:t>
            </a:r>
          </a:p>
          <a:p>
            <a:pPr lvl="1"/>
            <a:r>
              <a:rPr lang="en-US" sz="2000" dirty="0"/>
              <a:t>50 to 200 IOPS on current generation magnetic disks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6538644-B1E7-E70D-6961-5906AF800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Measures of Disks</a:t>
            </a:r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D14D94-1400-53A4-CAED-0C6520FD7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2" t="2197" r="4000" b="3297"/>
          <a:stretch/>
        </p:blipFill>
        <p:spPr>
          <a:xfrm>
            <a:off x="9753600" y="1981200"/>
            <a:ext cx="4038600" cy="4038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5472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2D1E72-14A7-7811-6ED2-B8D3E8FBE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2424F"/>
                </a:solidFill>
              </a:rPr>
              <a:t>Mean time to failure (MTTF)</a:t>
            </a:r>
            <a:r>
              <a:rPr lang="en-US" dirty="0"/>
              <a:t> – the average time the disk is expected to run continuously without any failure.</a:t>
            </a:r>
          </a:p>
          <a:p>
            <a:pPr lvl="1"/>
            <a:r>
              <a:rPr lang="en-US" dirty="0"/>
              <a:t>Typically, 3 to 5 years</a:t>
            </a:r>
          </a:p>
          <a:p>
            <a:pPr lvl="1"/>
            <a:r>
              <a:rPr lang="en-US" dirty="0"/>
              <a:t>Probability of failure of new disks is quite low, corresponding to a “theoretical MTTF” of 500,000 to 1,200,000 hours for a new disk</a:t>
            </a:r>
          </a:p>
          <a:p>
            <a:pPr lvl="2"/>
            <a:r>
              <a:rPr lang="en-US" dirty="0"/>
              <a:t>E.g., an MTTF of 1,200,000 hours for a new disk means that given 1000 relatively new disks, on an average one will fail every 1200 hours</a:t>
            </a:r>
          </a:p>
          <a:p>
            <a:pPr lvl="1"/>
            <a:r>
              <a:rPr lang="en-US" dirty="0"/>
              <a:t>MTTF decreases as disk ages</a:t>
            </a:r>
          </a:p>
          <a:p>
            <a:endParaRPr lang="en-US" dirty="0"/>
          </a:p>
          <a:p>
            <a:endParaRPr lang="en-US" dirty="0"/>
          </a:p>
          <a:p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7536CF-7DD3-6D4E-6A42-AA6C19360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Measures of Disks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388088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0DEAB3C-D396-A970-0442-7A764B8DA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NOR flash vs NAND flash</a:t>
            </a:r>
          </a:p>
          <a:p>
            <a:r>
              <a:rPr lang="en-US" sz="2800" dirty="0"/>
              <a:t>NAND flash </a:t>
            </a:r>
          </a:p>
          <a:p>
            <a:pPr lvl="1"/>
            <a:r>
              <a:rPr lang="en-US" sz="2400" dirty="0"/>
              <a:t>Used widely for storage, cheaper than NOR flash</a:t>
            </a:r>
          </a:p>
          <a:p>
            <a:pPr lvl="1"/>
            <a:r>
              <a:rPr lang="en-US" sz="2400" dirty="0"/>
              <a:t>Requires page-at-a-time read (page: 512 bytes to 4 KB)</a:t>
            </a:r>
          </a:p>
          <a:p>
            <a:pPr lvl="2"/>
            <a:r>
              <a:rPr lang="en-US" sz="2000" dirty="0"/>
              <a:t>20 to 100 microseconds for a page read</a:t>
            </a:r>
          </a:p>
          <a:p>
            <a:pPr lvl="2"/>
            <a:r>
              <a:rPr lang="en-US" sz="2000" dirty="0"/>
              <a:t>Not much difference between sequential and random read</a:t>
            </a:r>
          </a:p>
          <a:p>
            <a:pPr lvl="1"/>
            <a:r>
              <a:rPr lang="en-US" sz="2400" dirty="0"/>
              <a:t>Page can only be written once</a:t>
            </a:r>
          </a:p>
          <a:p>
            <a:pPr lvl="2"/>
            <a:r>
              <a:rPr lang="en-US" sz="2000" dirty="0"/>
              <a:t>Must be erased to allow rewrite</a:t>
            </a:r>
          </a:p>
          <a:p>
            <a:r>
              <a:rPr lang="en-US" sz="2800" dirty="0"/>
              <a:t>Solid state disks (SSD)</a:t>
            </a:r>
          </a:p>
          <a:p>
            <a:pPr lvl="1"/>
            <a:r>
              <a:rPr lang="en-US" sz="2400" dirty="0"/>
              <a:t>Use standard block-oriented disk interfaces, but store data on </a:t>
            </a:r>
            <a:r>
              <a:rPr lang="en-US" sz="2400" dirty="0">
                <a:solidFill>
                  <a:srgbClr val="A2424F"/>
                </a:solidFill>
              </a:rPr>
              <a:t>multiple flash storage devices</a:t>
            </a:r>
            <a:r>
              <a:rPr lang="en-US" sz="2400" dirty="0"/>
              <a:t> internally</a:t>
            </a:r>
          </a:p>
          <a:p>
            <a:pPr lvl="1"/>
            <a:r>
              <a:rPr lang="en-US" sz="2400" dirty="0"/>
              <a:t>Transfer rate of up to 500 MB/sec using SATA, and </a:t>
            </a:r>
            <a:r>
              <a:rPr lang="en-US" sz="2400" u="sng" dirty="0">
                <a:solidFill>
                  <a:srgbClr val="A2424F"/>
                </a:solidFill>
              </a:rPr>
              <a:t>up to</a:t>
            </a:r>
            <a:r>
              <a:rPr lang="en-US" sz="2400" dirty="0"/>
              <a:t> 3 GB/sec using </a:t>
            </a:r>
            <a:r>
              <a:rPr lang="en-US" sz="2400" dirty="0" err="1"/>
              <a:t>NVMe</a:t>
            </a:r>
            <a:r>
              <a:rPr lang="en-US" sz="2400" dirty="0"/>
              <a:t> PCIe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25AD70-CA6D-901B-E45C-FC098CF1F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Flash Storage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245444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5AED96B-F1A9-96E4-3954-AB0A72625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Erase happens in units of erase block </a:t>
            </a:r>
          </a:p>
          <a:p>
            <a:pPr lvl="1"/>
            <a:r>
              <a:rPr lang="en-US" sz="2000" dirty="0"/>
              <a:t>Takes 2 to 5 </a:t>
            </a:r>
            <a:r>
              <a:rPr lang="en-US" sz="2000" dirty="0" err="1"/>
              <a:t>millisecs</a:t>
            </a:r>
            <a:endParaRPr lang="en-US" sz="2000" dirty="0"/>
          </a:p>
          <a:p>
            <a:pPr lvl="1"/>
            <a:r>
              <a:rPr lang="en-US" sz="2000" dirty="0"/>
              <a:t>Erase block typically 256 KB to 1 MB (128 to 256 pages)</a:t>
            </a:r>
          </a:p>
          <a:p>
            <a:r>
              <a:rPr lang="en-US" sz="2400" dirty="0">
                <a:solidFill>
                  <a:srgbClr val="A2424F"/>
                </a:solidFill>
              </a:rPr>
              <a:t>Remapping</a:t>
            </a:r>
            <a:r>
              <a:rPr lang="en-US" sz="2400" dirty="0"/>
              <a:t> of </a:t>
            </a:r>
            <a:r>
              <a:rPr lang="en-US" sz="2400" u="sng" dirty="0"/>
              <a:t>logical page addresses</a:t>
            </a:r>
            <a:r>
              <a:rPr lang="en-US" sz="2400" dirty="0"/>
              <a:t> to </a:t>
            </a:r>
            <a:r>
              <a:rPr lang="en-US" sz="2400" u="sng" dirty="0"/>
              <a:t>physical page addresses</a:t>
            </a:r>
            <a:r>
              <a:rPr lang="en-US" sz="2400" dirty="0"/>
              <a:t> avoids waiting for erase</a:t>
            </a:r>
          </a:p>
          <a:p>
            <a:r>
              <a:rPr lang="en-US" sz="2400" dirty="0">
                <a:solidFill>
                  <a:srgbClr val="A2424F"/>
                </a:solidFill>
              </a:rPr>
              <a:t>Flash translation table</a:t>
            </a:r>
            <a:r>
              <a:rPr lang="en-US" sz="2400" dirty="0"/>
              <a:t> </a:t>
            </a:r>
            <a:r>
              <a:rPr lang="en-US" sz="2400" u="sng" dirty="0"/>
              <a:t>tracks mapping</a:t>
            </a:r>
          </a:p>
          <a:p>
            <a:pPr lvl="1"/>
            <a:r>
              <a:rPr lang="en-US" sz="2000" dirty="0"/>
              <a:t>Also stored in a label field of flash page</a:t>
            </a:r>
          </a:p>
          <a:p>
            <a:pPr lvl="1"/>
            <a:r>
              <a:rPr lang="en-US" sz="2000" dirty="0"/>
              <a:t>Remapping carried out by flash translation layer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dirty="0"/>
              <a:t>After 100,000 to 1,000,000 erases, erase block becomes unreliable and cannot be used</a:t>
            </a:r>
          </a:p>
          <a:p>
            <a:pPr lvl="1"/>
            <a:r>
              <a:rPr lang="en-US" sz="2000" dirty="0"/>
              <a:t>Wear leveling</a:t>
            </a:r>
          </a:p>
          <a:p>
            <a:endParaRPr lang="en-CN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415563-6D32-D982-660F-3867BF2DA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Flash Storage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707335-A3FF-2F3B-381C-1E87990C7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120" y="3810000"/>
            <a:ext cx="601708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207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38A931-D101-1069-D25D-18D894622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Random reads/writes per second</a:t>
            </a:r>
          </a:p>
          <a:p>
            <a:pPr lvl="1"/>
            <a:r>
              <a:rPr lang="en-US" sz="2000" dirty="0"/>
              <a:t>Typical 4KB reads:  10,000 reads per second (10,000 IOPS)</a:t>
            </a:r>
          </a:p>
          <a:p>
            <a:pPr lvl="1"/>
            <a:r>
              <a:rPr lang="en-US" sz="2000" dirty="0"/>
              <a:t>Typical 4KB writes: 40,000 IOPS</a:t>
            </a:r>
          </a:p>
          <a:p>
            <a:pPr lvl="1"/>
            <a:r>
              <a:rPr lang="en-US" sz="2000" dirty="0"/>
              <a:t>SSDs support parallel reads</a:t>
            </a:r>
          </a:p>
          <a:p>
            <a:pPr lvl="2"/>
            <a:r>
              <a:rPr lang="en-US" sz="1800" dirty="0"/>
              <a:t>Typical 4KB reads: </a:t>
            </a:r>
          </a:p>
          <a:p>
            <a:pPr lvl="3"/>
            <a:r>
              <a:rPr lang="en-US" sz="1600" dirty="0"/>
              <a:t>100,000 IOPS with 32 requests in parallel (QD-32) on SATA</a:t>
            </a:r>
          </a:p>
          <a:p>
            <a:pPr lvl="3"/>
            <a:r>
              <a:rPr lang="en-US" sz="1600" dirty="0"/>
              <a:t>350,000 IOPS with QD-32 on </a:t>
            </a:r>
            <a:r>
              <a:rPr lang="en-US" sz="1600" dirty="0" err="1"/>
              <a:t>NVMe</a:t>
            </a:r>
            <a:r>
              <a:rPr lang="en-US" sz="1600" dirty="0"/>
              <a:t> PCIe</a:t>
            </a:r>
          </a:p>
          <a:p>
            <a:pPr lvl="2"/>
            <a:r>
              <a:rPr lang="en-US" sz="1800" dirty="0"/>
              <a:t>Typical 4KB writes:</a:t>
            </a:r>
          </a:p>
          <a:p>
            <a:pPr lvl="3"/>
            <a:r>
              <a:rPr lang="en-US" sz="1600" dirty="0"/>
              <a:t>100,000 IOPS with QD-32, even higher on some models</a:t>
            </a:r>
          </a:p>
          <a:p>
            <a:r>
              <a:rPr lang="en-US" sz="2400" dirty="0"/>
              <a:t>Data transfer rate for sequential reads/writes</a:t>
            </a:r>
          </a:p>
          <a:p>
            <a:pPr lvl="1"/>
            <a:r>
              <a:rPr lang="en-US" sz="2000" dirty="0"/>
              <a:t>400 MB/sec for SATA3, 2 to 3 GB/sec using </a:t>
            </a:r>
            <a:r>
              <a:rPr lang="en-US" sz="2000" dirty="0" err="1"/>
              <a:t>NVMe</a:t>
            </a:r>
            <a:r>
              <a:rPr lang="en-US" sz="2000" dirty="0"/>
              <a:t> PCIe</a:t>
            </a:r>
          </a:p>
          <a:p>
            <a:endParaRPr lang="en-US" sz="2400" dirty="0"/>
          </a:p>
          <a:p>
            <a:r>
              <a:rPr lang="en-US" sz="2400" dirty="0"/>
              <a:t>Hybrid disks: Combine small amount of flash cache with larger magnetic disk</a:t>
            </a:r>
          </a:p>
          <a:p>
            <a:endParaRPr lang="en-CN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8C5ECF-792D-828E-526B-AC2971A1D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SSD Performance Metrics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55810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D4FEA4-642B-F522-CD3F-C22D9AF1E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3D-XPoint memory technology pioneered by Intel</a:t>
            </a:r>
          </a:p>
          <a:p>
            <a:r>
              <a:rPr lang="en-US" dirty="0"/>
              <a:t>Available as Intel Optane</a:t>
            </a:r>
          </a:p>
          <a:p>
            <a:pPr lvl="1"/>
            <a:r>
              <a:rPr lang="en-US" dirty="0"/>
              <a:t>SSD interface shipped from 2017</a:t>
            </a:r>
          </a:p>
          <a:p>
            <a:pPr lvl="2"/>
            <a:r>
              <a:rPr lang="en-US" dirty="0"/>
              <a:t>Allows lower latency than flash SSDs</a:t>
            </a:r>
          </a:p>
          <a:p>
            <a:pPr lvl="1"/>
            <a:r>
              <a:rPr lang="en-US" dirty="0"/>
              <a:t>Non-volatile memory interface announced in 2018</a:t>
            </a:r>
          </a:p>
          <a:p>
            <a:pPr lvl="2"/>
            <a:r>
              <a:rPr lang="en-US" dirty="0"/>
              <a:t>Supports direct access to words, at speeds comparable to main-memory speeds</a:t>
            </a:r>
          </a:p>
          <a:p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FADDC2-B772-CD3C-11AA-2F2CB0B3F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Class Memory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74096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9288EC-661C-B5DC-DA30-B98F5A669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Hold large volumes of data and provide high transfer rates</a:t>
            </a:r>
          </a:p>
          <a:p>
            <a:pPr lvl="1"/>
            <a:r>
              <a:rPr lang="en-US" sz="2000" dirty="0"/>
              <a:t>Few GB for DAT (Digital Audio Tape) format, 10-40 GB with DLT (Digital Linear Tape) format, 100 GB+ with Ultrium format, and 330 GB with </a:t>
            </a:r>
            <a:r>
              <a:rPr lang="en-US" sz="2000" dirty="0" err="1"/>
              <a:t>Ampex</a:t>
            </a:r>
            <a:r>
              <a:rPr lang="en-US" sz="2000" dirty="0"/>
              <a:t> helical scan format</a:t>
            </a:r>
          </a:p>
          <a:p>
            <a:pPr lvl="1"/>
            <a:r>
              <a:rPr lang="en-US" sz="2000" dirty="0"/>
              <a:t>Transfer rates from </a:t>
            </a:r>
            <a:r>
              <a:rPr lang="en-US" sz="2000" dirty="0">
                <a:solidFill>
                  <a:srgbClr val="A2424F"/>
                </a:solidFill>
              </a:rPr>
              <a:t>few to 10s of MB/s</a:t>
            </a:r>
          </a:p>
          <a:p>
            <a:r>
              <a:rPr lang="en-US" sz="2400" dirty="0">
                <a:solidFill>
                  <a:srgbClr val="A2424F"/>
                </a:solidFill>
              </a:rPr>
              <a:t>Tapes are cheap</a:t>
            </a:r>
            <a:r>
              <a:rPr lang="en-US" sz="2400" dirty="0"/>
              <a:t>, but </a:t>
            </a:r>
            <a:r>
              <a:rPr lang="en-US" sz="2400" u="sng" dirty="0"/>
              <a:t>cost of drives is very high</a:t>
            </a:r>
          </a:p>
          <a:p>
            <a:r>
              <a:rPr lang="en-US" sz="2400" dirty="0"/>
              <a:t>Very slow access time in comparison to magnetic and optical disks</a:t>
            </a:r>
          </a:p>
          <a:p>
            <a:pPr lvl="1"/>
            <a:r>
              <a:rPr lang="en-US" sz="2000" dirty="0"/>
              <a:t>limited to sequential access.</a:t>
            </a:r>
          </a:p>
          <a:p>
            <a:pPr lvl="1"/>
            <a:r>
              <a:rPr lang="en-US" sz="2000" dirty="0"/>
              <a:t>Some formats (</a:t>
            </a:r>
            <a:r>
              <a:rPr lang="en-US" sz="2000" dirty="0" err="1"/>
              <a:t>Accelis</a:t>
            </a:r>
            <a:r>
              <a:rPr lang="en-US" sz="2000" dirty="0"/>
              <a:t>) provide faster seek (10s of seconds) at cost of lower capacity</a:t>
            </a:r>
          </a:p>
          <a:p>
            <a:r>
              <a:rPr lang="en-US" sz="2400" dirty="0">
                <a:solidFill>
                  <a:srgbClr val="A2424F"/>
                </a:solidFill>
              </a:rPr>
              <a:t>Used mainly for backup</a:t>
            </a:r>
            <a:r>
              <a:rPr lang="en-US" sz="2400" dirty="0"/>
              <a:t>, for storage of infrequently used information, and as </a:t>
            </a:r>
            <a:r>
              <a:rPr lang="en-US" sz="2400" dirty="0">
                <a:solidFill>
                  <a:srgbClr val="A2424F"/>
                </a:solidFill>
              </a:rPr>
              <a:t>an off-line medium</a:t>
            </a:r>
            <a:r>
              <a:rPr lang="en-US" sz="2400" dirty="0"/>
              <a:t> </a:t>
            </a:r>
            <a:r>
              <a:rPr lang="en-US" sz="2400" u="sng" dirty="0"/>
              <a:t>for transferring information from one system to another</a:t>
            </a:r>
            <a:r>
              <a:rPr lang="en-US" sz="2400" dirty="0"/>
              <a:t>.</a:t>
            </a:r>
          </a:p>
          <a:p>
            <a:r>
              <a:rPr lang="en-US" sz="2400" dirty="0"/>
              <a:t>Tape jukeboxes used for very large capacity storage</a:t>
            </a:r>
          </a:p>
          <a:p>
            <a:pPr lvl="1"/>
            <a:r>
              <a:rPr lang="en-US" sz="2000" dirty="0"/>
              <a:t>Multiple petabytes (10</a:t>
            </a:r>
            <a:r>
              <a:rPr lang="en-US" sz="2000" baseline="30000" dirty="0"/>
              <a:t>15</a:t>
            </a:r>
            <a:r>
              <a:rPr lang="en-US" sz="2000" dirty="0"/>
              <a:t> bytes)</a:t>
            </a:r>
          </a:p>
          <a:p>
            <a:endParaRPr lang="en-CN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C5A52F-F1B8-5D48-B98C-9EB7E57F7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Magnetic Tapes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720023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3C6E10-61E5-80D8-E651-35F85A2DC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A2424F"/>
                </a:solidFill>
              </a:rPr>
              <a:t>RAID</a:t>
            </a:r>
            <a:r>
              <a:rPr lang="en-US" sz="2800" dirty="0"/>
              <a:t>: </a:t>
            </a:r>
            <a:r>
              <a:rPr lang="en-US" sz="2800" u="sng" dirty="0">
                <a:solidFill>
                  <a:srgbClr val="A2424F"/>
                </a:solidFill>
              </a:rPr>
              <a:t>R</a:t>
            </a:r>
            <a:r>
              <a:rPr lang="en-US" sz="2800" dirty="0"/>
              <a:t>edundant </a:t>
            </a:r>
            <a:r>
              <a:rPr lang="en-US" sz="2800" u="sng" dirty="0">
                <a:solidFill>
                  <a:srgbClr val="A2424F"/>
                </a:solidFill>
              </a:rPr>
              <a:t>A</a:t>
            </a:r>
            <a:r>
              <a:rPr lang="en-US" sz="2800" dirty="0"/>
              <a:t>rrays of </a:t>
            </a:r>
            <a:r>
              <a:rPr lang="en-US" sz="2800" u="sng" dirty="0">
                <a:solidFill>
                  <a:srgbClr val="A2424F"/>
                </a:solidFill>
              </a:rPr>
              <a:t>I</a:t>
            </a:r>
            <a:r>
              <a:rPr lang="en-US" sz="2800" dirty="0"/>
              <a:t>ndependent </a:t>
            </a:r>
            <a:r>
              <a:rPr lang="en-US" sz="2800" u="sng" dirty="0">
                <a:solidFill>
                  <a:srgbClr val="A2424F"/>
                </a:solidFill>
              </a:rPr>
              <a:t>D</a:t>
            </a:r>
            <a:r>
              <a:rPr lang="en-US" sz="2800" dirty="0"/>
              <a:t>isks </a:t>
            </a:r>
          </a:p>
          <a:p>
            <a:pPr lvl="1"/>
            <a:r>
              <a:rPr lang="en-US" altLang="zh-CN" sz="2400" dirty="0"/>
              <a:t>D</a:t>
            </a:r>
            <a:r>
              <a:rPr lang="en-US" sz="2400" dirty="0"/>
              <a:t>isk organization techniques that </a:t>
            </a:r>
            <a:r>
              <a:rPr lang="en-US" sz="2400" u="sng" dirty="0"/>
              <a:t>manage a large numbers of disks</a:t>
            </a:r>
            <a:r>
              <a:rPr lang="en-US" sz="2400" dirty="0"/>
              <a:t>, providing </a:t>
            </a:r>
            <a:r>
              <a:rPr lang="en-US" sz="2400" u="sng" dirty="0"/>
              <a:t>a view of a single disk</a:t>
            </a:r>
            <a:r>
              <a:rPr lang="en-US" sz="2400" dirty="0"/>
              <a:t> of </a:t>
            </a:r>
          </a:p>
          <a:p>
            <a:pPr lvl="2"/>
            <a:r>
              <a:rPr lang="en-US" sz="2000" dirty="0"/>
              <a:t>high capacity and high speed by using multiple disks in parallel</a:t>
            </a:r>
          </a:p>
          <a:p>
            <a:pPr lvl="2"/>
            <a:r>
              <a:rPr lang="en-US" sz="2000" dirty="0"/>
              <a:t>high reliability by storing data </a:t>
            </a:r>
            <a:r>
              <a:rPr lang="en-US" sz="2000" u="sng" dirty="0">
                <a:solidFill>
                  <a:srgbClr val="A2424F"/>
                </a:solidFill>
              </a:rPr>
              <a:t>redundantly</a:t>
            </a:r>
            <a:r>
              <a:rPr lang="en-US" sz="2000" dirty="0"/>
              <a:t>, so that data can be recovered even if  a disk fails </a:t>
            </a:r>
          </a:p>
          <a:p>
            <a:r>
              <a:rPr lang="en-US" sz="2800" dirty="0"/>
              <a:t>The chance that some disk out of a set of N disks will fail is much higher than the chance that a specific single disk will fail.</a:t>
            </a:r>
          </a:p>
          <a:p>
            <a:pPr lvl="1"/>
            <a:r>
              <a:rPr lang="en-US" sz="2400" dirty="0"/>
              <a:t>E.g., a system with 100 disks, each with MTTF of 100,000 hours (approx.  11 years), will have a system MTTF of 1000 hours (approx. 41 days)</a:t>
            </a:r>
          </a:p>
          <a:p>
            <a:pPr lvl="1"/>
            <a:r>
              <a:rPr lang="en-US" sz="2400" dirty="0"/>
              <a:t>Techniques for using redundancy to avoid data loss are critical with large numbers of disks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8191FC-FA5E-31CD-9932-503E1E982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RAID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75233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E1BD7D3-E800-8B5C-2579-6BD130F02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Redundancy – Store extra information that can be used to rebuild information lost in a disk failure</a:t>
            </a:r>
          </a:p>
          <a:p>
            <a:pPr lvl="1"/>
            <a:r>
              <a:rPr lang="en-US" sz="2400" dirty="0"/>
              <a:t>E.g., Mirroring (or shadowing)</a:t>
            </a:r>
          </a:p>
          <a:p>
            <a:pPr lvl="2"/>
            <a:r>
              <a:rPr lang="en-US" sz="2000" dirty="0"/>
              <a:t>Duplicate every disk.  Logical disk consists of two physical disks.</a:t>
            </a:r>
          </a:p>
          <a:p>
            <a:pPr lvl="2"/>
            <a:r>
              <a:rPr lang="en-US" sz="2000" dirty="0"/>
              <a:t>Every write is carried out on both disks</a:t>
            </a:r>
          </a:p>
          <a:p>
            <a:pPr lvl="3"/>
            <a:r>
              <a:rPr lang="en-US" sz="1800" dirty="0"/>
              <a:t>Reads can take place from either disk</a:t>
            </a:r>
          </a:p>
          <a:p>
            <a:pPr lvl="2"/>
            <a:r>
              <a:rPr lang="en-US" sz="2000" dirty="0"/>
              <a:t>If one disk in a pair fails, data still available in the other</a:t>
            </a:r>
          </a:p>
          <a:p>
            <a:pPr lvl="3"/>
            <a:r>
              <a:rPr lang="en-US" sz="1800" dirty="0"/>
              <a:t>Data loss would occur only if a disk fails, and its mirror disk also fails before the system is repaired</a:t>
            </a:r>
          </a:p>
          <a:p>
            <a:pPr lvl="3"/>
            <a:r>
              <a:rPr lang="en-US" sz="1800" dirty="0"/>
              <a:t>Probability of combined event is very small </a:t>
            </a:r>
          </a:p>
          <a:p>
            <a:pPr lvl="3"/>
            <a:r>
              <a:rPr lang="en-US" sz="1800" dirty="0"/>
              <a:t>Except for dependent failure modes such as fire or building collapse or electrical power surges</a:t>
            </a:r>
          </a:p>
          <a:p>
            <a:pPr lvl="1"/>
            <a:r>
              <a:rPr lang="en-US" sz="2400" dirty="0"/>
              <a:t>Mean time to data loss depends on mean time to failure, and mean time to repair</a:t>
            </a:r>
          </a:p>
          <a:p>
            <a:pPr lvl="2"/>
            <a:r>
              <a:rPr lang="en-US" sz="2000" dirty="0"/>
              <a:t>E.g., MTTF of 100,000 hours, mean time to repair of 10 hours gives mean time to data loss of 500*106 hours (or 57,000 years) for a mirrored pair of disks (ignoring dependent failure modes)</a:t>
            </a:r>
            <a:endParaRPr lang="en-US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20F00E-0AF9-1C3F-0184-136A2BCE5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 of Reliability via Redundancy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372292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C4DFCF-986F-084A-A4CA-1827BEF57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86400"/>
            <a:ext cx="12954000" cy="1422400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Physical</a:t>
            </a:r>
            <a:r>
              <a:rPr lang="zh-CN" altLang="en-US" sz="5400" dirty="0"/>
              <a:t> </a:t>
            </a:r>
            <a:r>
              <a:rPr lang="en-US" altLang="zh-CN" sz="5400" dirty="0"/>
              <a:t>Storage</a:t>
            </a:r>
            <a:r>
              <a:rPr lang="zh-CN" altLang="en-US" sz="5400" dirty="0"/>
              <a:t> </a:t>
            </a:r>
            <a:r>
              <a:rPr lang="en-US" altLang="zh-CN" sz="5400" dirty="0"/>
              <a:t>System</a:t>
            </a:r>
            <a:endParaRPr lang="en-CN" sz="5400" dirty="0"/>
          </a:p>
        </p:txBody>
      </p:sp>
    </p:spTree>
    <p:extLst>
      <p:ext uri="{BB962C8B-B14F-4D97-AF65-F5344CB8AC3E}">
        <p14:creationId xmlns:p14="http://schemas.microsoft.com/office/powerpoint/2010/main" val="235222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B78A91-64EB-9848-4460-BC214F830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Schemes to provide redundancy at lower cost by using disk striping (</a:t>
            </a:r>
            <a:r>
              <a:rPr lang="zh-CN" altLang="en-US" sz="2800" dirty="0"/>
              <a:t>条带</a:t>
            </a:r>
            <a:r>
              <a:rPr lang="en-US" sz="2800" dirty="0"/>
              <a:t>) combined with parity bits </a:t>
            </a:r>
            <a:r>
              <a:rPr lang="zh-CN" altLang="en-US" sz="2800" dirty="0"/>
              <a:t>（奇偶校验）</a:t>
            </a:r>
            <a:endParaRPr lang="en-US" sz="2800" dirty="0"/>
          </a:p>
          <a:p>
            <a:pPr lvl="1"/>
            <a:r>
              <a:rPr lang="en-US" sz="2400" dirty="0"/>
              <a:t>Different RAID organizations, or </a:t>
            </a:r>
            <a:r>
              <a:rPr lang="en-US" sz="2400" dirty="0">
                <a:solidFill>
                  <a:srgbClr val="A2424F"/>
                </a:solidFill>
              </a:rPr>
              <a:t>RAID levels</a:t>
            </a:r>
            <a:r>
              <a:rPr lang="en-US" sz="2400" dirty="0"/>
              <a:t>, have differing cost, performance and reliability characteristics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>
                <a:solidFill>
                  <a:srgbClr val="A2424F"/>
                </a:solidFill>
              </a:rPr>
              <a:t>RAID 0</a:t>
            </a:r>
            <a:r>
              <a:rPr lang="en-US" sz="2400" dirty="0"/>
              <a:t>: Block striping; non-redundant</a:t>
            </a:r>
          </a:p>
          <a:p>
            <a:pPr lvl="1"/>
            <a:r>
              <a:rPr lang="en-US" sz="2400" dirty="0">
                <a:solidFill>
                  <a:srgbClr val="A2424F"/>
                </a:solidFill>
              </a:rPr>
              <a:t>RAID 1</a:t>
            </a:r>
            <a:r>
              <a:rPr lang="en-US" sz="2400" dirty="0"/>
              <a:t>: Mirrored disks with block striping</a:t>
            </a:r>
          </a:p>
          <a:p>
            <a:pPr lvl="1"/>
            <a:r>
              <a:rPr lang="en-US" sz="2400" dirty="0"/>
              <a:t>…</a:t>
            </a:r>
          </a:p>
          <a:p>
            <a:pPr lvl="1"/>
            <a:r>
              <a:rPr lang="en-US" sz="2400" dirty="0">
                <a:solidFill>
                  <a:srgbClr val="A2424F"/>
                </a:solidFill>
              </a:rPr>
              <a:t>RAID 10</a:t>
            </a:r>
            <a:r>
              <a:rPr lang="en-US" sz="2400" dirty="0"/>
              <a:t>: Combination of striping and mirroring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>
                <a:solidFill>
                  <a:srgbClr val="1086B9"/>
                </a:solidFill>
              </a:rPr>
              <a:t>RAID 5</a:t>
            </a:r>
            <a:r>
              <a:rPr lang="en-US" sz="2400" dirty="0"/>
              <a:t>: Block-interleaved distributed parity</a:t>
            </a:r>
          </a:p>
          <a:p>
            <a:pPr lvl="1"/>
            <a:r>
              <a:rPr lang="en-US" sz="2400" dirty="0">
                <a:solidFill>
                  <a:srgbClr val="1086B9"/>
                </a:solidFill>
              </a:rPr>
              <a:t>RAID 6</a:t>
            </a:r>
            <a:r>
              <a:rPr lang="en-US" sz="2400" dirty="0"/>
              <a:t>: P+Q Redundancy scheme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008BA6-653B-5C82-7B2F-D214BA2C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RAID Levels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49F1497-28D7-E973-6540-CC9E129F79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8619" b="25063"/>
          <a:stretch/>
        </p:blipFill>
        <p:spPr>
          <a:xfrm>
            <a:off x="6248400" y="6858000"/>
            <a:ext cx="5010472" cy="121827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90F8A64-56C7-8DA7-2E4B-B5C9348C15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53244"/>
          <a:stretch/>
        </p:blipFill>
        <p:spPr>
          <a:xfrm>
            <a:off x="8534400" y="4114800"/>
            <a:ext cx="4824530" cy="207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7951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6B84097-6D90-718B-BAC5-5FDFF5164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2424F"/>
                </a:solidFill>
              </a:rPr>
              <a:t>Buffering</a:t>
            </a:r>
          </a:p>
          <a:p>
            <a:pPr lvl="1"/>
            <a:r>
              <a:rPr lang="en-US" dirty="0"/>
              <a:t>In-memory buffer to cache disk blocks</a:t>
            </a:r>
          </a:p>
          <a:p>
            <a:r>
              <a:rPr lang="en-US" dirty="0">
                <a:solidFill>
                  <a:srgbClr val="A2424F"/>
                </a:solidFill>
              </a:rPr>
              <a:t>Read-ahead</a:t>
            </a:r>
          </a:p>
          <a:p>
            <a:pPr lvl="1"/>
            <a:r>
              <a:rPr lang="en-US" dirty="0"/>
              <a:t>Read extra blocks from a track in anticipation that they will be requested soon</a:t>
            </a:r>
          </a:p>
          <a:p>
            <a:r>
              <a:rPr lang="en-US" dirty="0">
                <a:solidFill>
                  <a:srgbClr val="A2424F"/>
                </a:solidFill>
              </a:rPr>
              <a:t>Disk-arm-scheduling algorithms</a:t>
            </a:r>
          </a:p>
          <a:p>
            <a:pPr lvl="1"/>
            <a:r>
              <a:rPr lang="en-US" dirty="0"/>
              <a:t>Re-order block requests so that disk arm movement is minimized </a:t>
            </a:r>
          </a:p>
          <a:p>
            <a:pPr lvl="1"/>
            <a:r>
              <a:rPr lang="en-US" dirty="0"/>
              <a:t>E.g., elevator algorithm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98623B-7B30-3B2C-FD76-6470D1623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of Disk-Block Access</a:t>
            </a:r>
            <a:endParaRPr lang="en-C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E2C72B-4D2F-DA42-6C6C-F4CCB8FB2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50" y="5518196"/>
            <a:ext cx="7480300" cy="179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713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FF37EF-CB25-A7E9-46C9-51BE8637E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A2424F"/>
                </a:solidFill>
              </a:rPr>
              <a:t>File organization</a:t>
            </a:r>
          </a:p>
          <a:p>
            <a:pPr lvl="1"/>
            <a:r>
              <a:rPr lang="en-US" sz="2400" dirty="0"/>
              <a:t>Allocate blocks of a file in as contiguous a manner as possible</a:t>
            </a:r>
          </a:p>
          <a:p>
            <a:pPr lvl="1"/>
            <a:r>
              <a:rPr lang="en-US" sz="2400" dirty="0"/>
              <a:t>Allocation in units of extents</a:t>
            </a:r>
          </a:p>
          <a:p>
            <a:pPr lvl="1"/>
            <a:r>
              <a:rPr lang="en-US" sz="2400" dirty="0"/>
              <a:t>Files may get fragmented</a:t>
            </a:r>
          </a:p>
          <a:p>
            <a:pPr lvl="2"/>
            <a:r>
              <a:rPr lang="en-US" sz="2000" dirty="0"/>
              <a:t>E.g., if free blocks on disk are scattered, and newly created file has its blocks scattered over the disk</a:t>
            </a:r>
          </a:p>
          <a:p>
            <a:pPr lvl="2"/>
            <a:r>
              <a:rPr lang="en-US" sz="2000" dirty="0"/>
              <a:t>Sequential access to a fragmented file results in increased disk arm movement</a:t>
            </a:r>
          </a:p>
          <a:p>
            <a:pPr lvl="2"/>
            <a:r>
              <a:rPr lang="en-US" sz="2000" dirty="0"/>
              <a:t>Some systems have utilities to defragment the file system, in order to speed up file access</a:t>
            </a:r>
          </a:p>
          <a:p>
            <a:r>
              <a:rPr lang="en-US" sz="2800" dirty="0"/>
              <a:t>Non-volatile write buffers</a:t>
            </a:r>
          </a:p>
          <a:p>
            <a:pPr lvl="1"/>
            <a:r>
              <a:rPr lang="en-US" sz="2400" dirty="0"/>
              <a:t>Temporarily store the written data</a:t>
            </a:r>
          </a:p>
          <a:p>
            <a:pPr lvl="2"/>
            <a:r>
              <a:rPr lang="en-US" sz="2200" dirty="0"/>
              <a:t>… and immediately notifies the OS that writing is completed without errors</a:t>
            </a:r>
          </a:p>
          <a:p>
            <a:pPr lvl="1"/>
            <a:r>
              <a:rPr lang="en-US" sz="2400" dirty="0"/>
              <a:t>Write data into the disk when idle</a:t>
            </a:r>
          </a:p>
          <a:p>
            <a:pPr lvl="2"/>
            <a:r>
              <a:rPr lang="en-US" sz="2200" dirty="0"/>
              <a:t>… with some optimizations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57392D-DDBB-C99D-B39B-40D7E7C27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of Disk-Block Access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12261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C4DFCF-986F-084A-A4CA-1827BEF57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86400"/>
            <a:ext cx="12954000" cy="1422400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(Logical)</a:t>
            </a:r>
            <a:r>
              <a:rPr lang="zh-CN" altLang="en-US" sz="5400" dirty="0"/>
              <a:t> </a:t>
            </a:r>
            <a:r>
              <a:rPr lang="en-US" altLang="zh-CN" sz="5400" dirty="0"/>
              <a:t>Data</a:t>
            </a:r>
            <a:r>
              <a:rPr lang="zh-CN" altLang="en-US" sz="5400" dirty="0"/>
              <a:t> </a:t>
            </a:r>
            <a:r>
              <a:rPr lang="en-US" altLang="zh-CN" sz="5400" dirty="0"/>
              <a:t>Storage</a:t>
            </a:r>
            <a:r>
              <a:rPr lang="zh-CN" altLang="en-US" sz="5400" dirty="0"/>
              <a:t> </a:t>
            </a:r>
            <a:r>
              <a:rPr lang="en-US" altLang="zh-CN" sz="5400" dirty="0"/>
              <a:t>Structure</a:t>
            </a:r>
            <a:endParaRPr lang="en-CN" sz="5400" dirty="0"/>
          </a:p>
        </p:txBody>
      </p:sp>
    </p:spTree>
    <p:extLst>
      <p:ext uri="{BB962C8B-B14F-4D97-AF65-F5344CB8AC3E}">
        <p14:creationId xmlns:p14="http://schemas.microsoft.com/office/powerpoint/2010/main" val="1910787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004C6C-E5BE-4DF0-BB5C-CB70733F6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database is stored as a collection of files</a:t>
            </a:r>
          </a:p>
          <a:p>
            <a:pPr lvl="1"/>
            <a:r>
              <a:rPr lang="en-US" sz="2400" dirty="0"/>
              <a:t>Each file is a sequence of records</a:t>
            </a:r>
          </a:p>
          <a:p>
            <a:pPr lvl="1"/>
            <a:r>
              <a:rPr lang="en-US" sz="2400" dirty="0"/>
              <a:t>A record is a sequence of fields.</a:t>
            </a:r>
          </a:p>
          <a:p>
            <a:r>
              <a:rPr lang="en-US" sz="2800" dirty="0"/>
              <a:t>One approach</a:t>
            </a:r>
          </a:p>
          <a:p>
            <a:pPr lvl="1"/>
            <a:r>
              <a:rPr lang="en-US" sz="2400" dirty="0"/>
              <a:t>Assume record size is fixed</a:t>
            </a:r>
          </a:p>
          <a:p>
            <a:pPr lvl="1"/>
            <a:r>
              <a:rPr lang="en-US" sz="2400" dirty="0"/>
              <a:t>Each file has records of one particular type only</a:t>
            </a:r>
          </a:p>
          <a:p>
            <a:pPr lvl="1"/>
            <a:r>
              <a:rPr lang="en-US" sz="2400" dirty="0"/>
              <a:t>Different files are used for different relations</a:t>
            </a:r>
          </a:p>
          <a:p>
            <a:pPr marL="335280" lvl="1" indent="0">
              <a:buNone/>
            </a:pPr>
            <a:endParaRPr lang="en-US" altLang="zh-CN" sz="2400" dirty="0"/>
          </a:p>
          <a:p>
            <a:pPr marL="335280" lvl="1" indent="0">
              <a:buNone/>
            </a:pPr>
            <a:r>
              <a:rPr lang="zh-CN" altLang="en-US" sz="2400" dirty="0"/>
              <a:t>* </a:t>
            </a:r>
            <a:r>
              <a:rPr lang="en-US" sz="2400" dirty="0"/>
              <a:t>This case is easiest to implement; </a:t>
            </a:r>
            <a:r>
              <a:rPr lang="en-US" altLang="zh-CN" sz="2400" dirty="0"/>
              <a:t>we</a:t>
            </a:r>
            <a:r>
              <a:rPr lang="zh-CN" altLang="en-US" sz="2400" dirty="0"/>
              <a:t> </a:t>
            </a:r>
            <a:r>
              <a:rPr lang="en-US" sz="2400" dirty="0"/>
              <a:t>will consider variable length records later</a:t>
            </a:r>
          </a:p>
          <a:p>
            <a:endParaRPr lang="en-US" sz="2800" dirty="0"/>
          </a:p>
          <a:p>
            <a:r>
              <a:rPr lang="en-US" sz="2800" dirty="0"/>
              <a:t> We assume that </a:t>
            </a:r>
            <a:r>
              <a:rPr lang="en-US" sz="2800" dirty="0">
                <a:solidFill>
                  <a:srgbClr val="A2424F"/>
                </a:solidFill>
              </a:rPr>
              <a:t>records are smaller than a disk block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78EF89-3571-0529-2FFB-D2DCE354B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Organization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789632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53A73E7-A98A-A65D-8569-554E00655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1200"/>
            <a:ext cx="2438400" cy="5334000"/>
          </a:xfrm>
        </p:spPr>
        <p:txBody>
          <a:bodyPr/>
          <a:lstStyle/>
          <a:p>
            <a:r>
              <a:rPr lang="en-US" altLang="zh-CN" dirty="0"/>
              <a:t>Bitmap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65C9861-F88E-782C-C29A-56DA571CA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200"/>
            <a:ext cx="2667000" cy="1422400"/>
          </a:xfrm>
        </p:spPr>
        <p:txBody>
          <a:bodyPr>
            <a:normAutofit/>
          </a:bodyPr>
          <a:lstStyle/>
          <a:p>
            <a:r>
              <a:rPr lang="en-US" sz="3200" dirty="0"/>
              <a:t>File Organization</a:t>
            </a:r>
            <a:endParaRPr lang="en-CN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D3FB5-4A51-B02B-3021-980F2F44D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493" y="228600"/>
            <a:ext cx="11258766" cy="7543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6689AD-4306-3954-7ACC-FC428DC72E56}"/>
              </a:ext>
            </a:extLst>
          </p:cNvPr>
          <p:cNvSpPr/>
          <p:nvPr/>
        </p:nvSpPr>
        <p:spPr>
          <a:xfrm>
            <a:off x="11887200" y="7772400"/>
            <a:ext cx="25635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apps.kde.org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okteta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0941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2630229-587A-65BA-7BF9-6478DCABA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Goals: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A2424F"/>
                </a:solidFill>
              </a:rPr>
              <a:t>Time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A2424F"/>
                </a:solidFill>
              </a:rPr>
              <a:t>Space</a:t>
            </a:r>
          </a:p>
          <a:p>
            <a:pPr lvl="1"/>
            <a:r>
              <a:rPr lang="en-US" altLang="zh-CN" dirty="0"/>
              <a:t>Support</a:t>
            </a:r>
            <a:r>
              <a:rPr lang="zh-CN" altLang="en-US" dirty="0"/>
              <a:t> </a:t>
            </a:r>
            <a:r>
              <a:rPr lang="en-US" altLang="zh-CN" dirty="0"/>
              <a:t>CURD</a:t>
            </a:r>
            <a:r>
              <a:rPr lang="zh-CN" altLang="en-US" dirty="0"/>
              <a:t> </a:t>
            </a:r>
            <a:r>
              <a:rPr lang="en-US" altLang="zh-CN" dirty="0"/>
              <a:t>operations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fast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possible</a:t>
            </a:r>
          </a:p>
          <a:p>
            <a:pPr lvl="1"/>
            <a:r>
              <a:rPr lang="en-US" altLang="zh-CN" dirty="0"/>
              <a:t>Save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possible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Also, to some extent, maintain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integrity</a:t>
            </a:r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0FE1A5-AA88-CDDD-5C2E-B9DB64952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Organization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1208103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DA5EBD8-4C25-C22B-72DD-A60FD2626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1200"/>
            <a:ext cx="12954000" cy="1981200"/>
          </a:xfrm>
        </p:spPr>
        <p:txBody>
          <a:bodyPr/>
          <a:lstStyle/>
          <a:p>
            <a:r>
              <a:rPr lang="en-US" sz="2800" dirty="0"/>
              <a:t>Simple approach:</a:t>
            </a:r>
          </a:p>
          <a:p>
            <a:pPr lvl="1"/>
            <a:r>
              <a:rPr lang="en-US" sz="2400" dirty="0"/>
              <a:t>Store record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/>
              <a:t> starting from byte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zh-CN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1)</a:t>
            </a:r>
            <a:r>
              <a:rPr lang="en-US" sz="2400" dirty="0"/>
              <a:t>, where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/>
              <a:t> is the size of each record</a:t>
            </a:r>
          </a:p>
          <a:p>
            <a:pPr lvl="1"/>
            <a:r>
              <a:rPr lang="en-US" sz="2400" dirty="0"/>
              <a:t>Record access is simple, but records may cross blocks</a:t>
            </a:r>
          </a:p>
          <a:p>
            <a:pPr lvl="2"/>
            <a:r>
              <a:rPr lang="en-US" sz="2200" dirty="0"/>
              <a:t>Modification: do not allow records to cross block boundaries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274319-F31B-0222-AB51-86C6575C6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Fixed-Length Records</a:t>
            </a:r>
            <a:endParaRPr lang="en-CN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6460AAC-EF09-F025-4DEC-33666ECEA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4381500" y="4114800"/>
            <a:ext cx="5867400" cy="3752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5888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580372-3858-5E09-2A44-AC7065A10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Deletion of record </a:t>
            </a:r>
            <a:r>
              <a:rPr lang="en-US" alt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en-US" alt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400" dirty="0"/>
              <a:t>Way</a:t>
            </a:r>
            <a:r>
              <a:rPr lang="zh-CN" altLang="en-US" sz="2400" dirty="0"/>
              <a:t> </a:t>
            </a:r>
            <a:r>
              <a:rPr lang="en-US" altLang="zh-CN" sz="2400" dirty="0"/>
              <a:t>#1:</a:t>
            </a:r>
            <a:r>
              <a:rPr lang="zh-CN" altLang="en-US" sz="2400" dirty="0"/>
              <a:t> </a:t>
            </a:r>
            <a:r>
              <a:rPr lang="en-US" altLang="en-US" sz="2400" dirty="0"/>
              <a:t>move records </a:t>
            </a:r>
            <a:r>
              <a:rPr lang="en-US" alt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+ 1</a:t>
            </a:r>
            <a:r>
              <a:rPr lang="en-US" altLang="en-US" sz="2400" dirty="0"/>
              <a:t>, . . .,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sz="2400" dirty="0"/>
              <a:t>  to </a:t>
            </a:r>
            <a:r>
              <a:rPr lang="en-US" alt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sz="2400" i="1" dirty="0"/>
              <a:t>, . . . ,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– 1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482A31-5373-95E9-5411-1A81F3B0B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Fixed-Length Records</a:t>
            </a:r>
            <a:endParaRPr lang="en-CN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902E80-A521-936F-E701-28F624060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89695" y="3276600"/>
            <a:ext cx="6651009" cy="38862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9DE1CFF-8129-2C04-AE6A-008825858172}"/>
              </a:ext>
            </a:extLst>
          </p:cNvPr>
          <p:cNvSpPr/>
          <p:nvPr/>
        </p:nvSpPr>
        <p:spPr bwMode="auto">
          <a:xfrm>
            <a:off x="3886200" y="4262718"/>
            <a:ext cx="6934200" cy="107576"/>
          </a:xfrm>
          <a:prstGeom prst="rect">
            <a:avLst/>
          </a:prstGeom>
          <a:noFill/>
          <a:ln w="38100" cap="flat" cmpd="sng" algn="ctr">
            <a:solidFill>
              <a:srgbClr val="A2424F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0" name="U-Turn Arrow 9">
            <a:extLst>
              <a:ext uri="{FF2B5EF4-FFF2-40B4-BE49-F238E27FC236}">
                <a16:creationId xmlns:a16="http://schemas.microsoft.com/office/drawing/2014/main" id="{D19A9E9C-C8D8-82DF-ED76-22811572C64F}"/>
              </a:ext>
            </a:extLst>
          </p:cNvPr>
          <p:cNvSpPr/>
          <p:nvPr/>
        </p:nvSpPr>
        <p:spPr bwMode="auto">
          <a:xfrm rot="16200000">
            <a:off x="3592807" y="4901083"/>
            <a:ext cx="381000" cy="309282"/>
          </a:xfrm>
          <a:prstGeom prst="uturnArrow">
            <a:avLst>
              <a:gd name="adj1" fmla="val 13773"/>
              <a:gd name="adj2" fmla="val 25000"/>
              <a:gd name="adj3" fmla="val 33442"/>
              <a:gd name="adj4" fmla="val 36514"/>
              <a:gd name="adj5" fmla="val 100000"/>
            </a:avLst>
          </a:prstGeom>
          <a:solidFill>
            <a:srgbClr val="A2424F">
              <a:alpha val="62651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1" name="U-Turn Arrow 10">
            <a:extLst>
              <a:ext uri="{FF2B5EF4-FFF2-40B4-BE49-F238E27FC236}">
                <a16:creationId xmlns:a16="http://schemas.microsoft.com/office/drawing/2014/main" id="{F1882024-10B8-D013-7B46-F81FFBC6427A}"/>
              </a:ext>
            </a:extLst>
          </p:cNvPr>
          <p:cNvSpPr/>
          <p:nvPr/>
        </p:nvSpPr>
        <p:spPr bwMode="auto">
          <a:xfrm rot="16200000">
            <a:off x="3592807" y="4522977"/>
            <a:ext cx="381000" cy="309282"/>
          </a:xfrm>
          <a:prstGeom prst="uturnArrow">
            <a:avLst>
              <a:gd name="adj1" fmla="val 13773"/>
              <a:gd name="adj2" fmla="val 25000"/>
              <a:gd name="adj3" fmla="val 33442"/>
              <a:gd name="adj4" fmla="val 36514"/>
              <a:gd name="adj5" fmla="val 100000"/>
            </a:avLst>
          </a:prstGeom>
          <a:solidFill>
            <a:srgbClr val="A2424F">
              <a:alpha val="62651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2" name="U-Turn Arrow 11">
            <a:extLst>
              <a:ext uri="{FF2B5EF4-FFF2-40B4-BE49-F238E27FC236}">
                <a16:creationId xmlns:a16="http://schemas.microsoft.com/office/drawing/2014/main" id="{5FA12D71-F0C5-D465-5AC6-C4248E48E143}"/>
              </a:ext>
            </a:extLst>
          </p:cNvPr>
          <p:cNvSpPr/>
          <p:nvPr/>
        </p:nvSpPr>
        <p:spPr bwMode="auto">
          <a:xfrm rot="16200000">
            <a:off x="3592807" y="5603280"/>
            <a:ext cx="381000" cy="309282"/>
          </a:xfrm>
          <a:prstGeom prst="uturnArrow">
            <a:avLst>
              <a:gd name="adj1" fmla="val 13773"/>
              <a:gd name="adj2" fmla="val 25000"/>
              <a:gd name="adj3" fmla="val 33442"/>
              <a:gd name="adj4" fmla="val 36514"/>
              <a:gd name="adj5" fmla="val 100000"/>
            </a:avLst>
          </a:prstGeom>
          <a:solidFill>
            <a:srgbClr val="A2424F">
              <a:alpha val="62651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3" name="U-Turn Arrow 12">
            <a:extLst>
              <a:ext uri="{FF2B5EF4-FFF2-40B4-BE49-F238E27FC236}">
                <a16:creationId xmlns:a16="http://schemas.microsoft.com/office/drawing/2014/main" id="{35E8E5E0-576F-2381-420C-4F8781EBC747}"/>
              </a:ext>
            </a:extLst>
          </p:cNvPr>
          <p:cNvSpPr/>
          <p:nvPr/>
        </p:nvSpPr>
        <p:spPr bwMode="auto">
          <a:xfrm rot="16200000">
            <a:off x="3592807" y="5225174"/>
            <a:ext cx="381000" cy="309282"/>
          </a:xfrm>
          <a:prstGeom prst="uturnArrow">
            <a:avLst>
              <a:gd name="adj1" fmla="val 13773"/>
              <a:gd name="adj2" fmla="val 25000"/>
              <a:gd name="adj3" fmla="val 33442"/>
              <a:gd name="adj4" fmla="val 36514"/>
              <a:gd name="adj5" fmla="val 100000"/>
            </a:avLst>
          </a:prstGeom>
          <a:solidFill>
            <a:srgbClr val="A2424F">
              <a:alpha val="62651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4" name="U-Turn Arrow 13">
            <a:extLst>
              <a:ext uri="{FF2B5EF4-FFF2-40B4-BE49-F238E27FC236}">
                <a16:creationId xmlns:a16="http://schemas.microsoft.com/office/drawing/2014/main" id="{A0FB02F6-1922-B63E-EB8C-D0AD5B411716}"/>
              </a:ext>
            </a:extLst>
          </p:cNvPr>
          <p:cNvSpPr/>
          <p:nvPr/>
        </p:nvSpPr>
        <p:spPr bwMode="auto">
          <a:xfrm rot="16200000">
            <a:off x="3592807" y="6297761"/>
            <a:ext cx="381000" cy="309282"/>
          </a:xfrm>
          <a:prstGeom prst="uturnArrow">
            <a:avLst>
              <a:gd name="adj1" fmla="val 13773"/>
              <a:gd name="adj2" fmla="val 25000"/>
              <a:gd name="adj3" fmla="val 33442"/>
              <a:gd name="adj4" fmla="val 36514"/>
              <a:gd name="adj5" fmla="val 100000"/>
            </a:avLst>
          </a:prstGeom>
          <a:solidFill>
            <a:srgbClr val="A2424F">
              <a:alpha val="62651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5" name="U-Turn Arrow 14">
            <a:extLst>
              <a:ext uri="{FF2B5EF4-FFF2-40B4-BE49-F238E27FC236}">
                <a16:creationId xmlns:a16="http://schemas.microsoft.com/office/drawing/2014/main" id="{6A6F4B40-C910-A8E0-C722-97B74F46FD19}"/>
              </a:ext>
            </a:extLst>
          </p:cNvPr>
          <p:cNvSpPr/>
          <p:nvPr/>
        </p:nvSpPr>
        <p:spPr bwMode="auto">
          <a:xfrm rot="16200000">
            <a:off x="3592807" y="5919655"/>
            <a:ext cx="381000" cy="309282"/>
          </a:xfrm>
          <a:prstGeom prst="uturnArrow">
            <a:avLst>
              <a:gd name="adj1" fmla="val 13773"/>
              <a:gd name="adj2" fmla="val 25000"/>
              <a:gd name="adj3" fmla="val 33442"/>
              <a:gd name="adj4" fmla="val 36514"/>
              <a:gd name="adj5" fmla="val 100000"/>
            </a:avLst>
          </a:prstGeom>
          <a:solidFill>
            <a:srgbClr val="A2424F">
              <a:alpha val="62651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17" name="U-Turn Arrow 16">
            <a:extLst>
              <a:ext uri="{FF2B5EF4-FFF2-40B4-BE49-F238E27FC236}">
                <a16:creationId xmlns:a16="http://schemas.microsoft.com/office/drawing/2014/main" id="{E531A319-B1C7-583B-6F98-6FEAFE0C243F}"/>
              </a:ext>
            </a:extLst>
          </p:cNvPr>
          <p:cNvSpPr/>
          <p:nvPr/>
        </p:nvSpPr>
        <p:spPr bwMode="auto">
          <a:xfrm rot="16200000">
            <a:off x="3592807" y="6656577"/>
            <a:ext cx="381000" cy="309282"/>
          </a:xfrm>
          <a:prstGeom prst="uturnArrow">
            <a:avLst>
              <a:gd name="adj1" fmla="val 13773"/>
              <a:gd name="adj2" fmla="val 25000"/>
              <a:gd name="adj3" fmla="val 33442"/>
              <a:gd name="adj4" fmla="val 36514"/>
              <a:gd name="adj5" fmla="val 100000"/>
            </a:avLst>
          </a:prstGeom>
          <a:solidFill>
            <a:srgbClr val="A2424F">
              <a:alpha val="62651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70018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580372-3858-5E09-2A44-AC7065A10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Deletion of record </a:t>
            </a:r>
            <a:r>
              <a:rPr lang="en-US" alt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en-US" alt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400" dirty="0">
                <a:sym typeface="Symbol" panose="05050102010706020507" pitchFamily="18" charset="2"/>
              </a:rPr>
              <a:t>Way</a:t>
            </a:r>
            <a:r>
              <a:rPr lang="zh-CN" altLang="en-US" sz="2400" dirty="0">
                <a:sym typeface="Symbol" panose="05050102010706020507" pitchFamily="18" charset="2"/>
              </a:rPr>
              <a:t> </a:t>
            </a:r>
            <a:r>
              <a:rPr lang="en-US" altLang="zh-CN" sz="2400" dirty="0">
                <a:sym typeface="Symbol" panose="05050102010706020507" pitchFamily="18" charset="2"/>
              </a:rPr>
              <a:t>#2:</a:t>
            </a:r>
            <a:r>
              <a:rPr lang="zh-CN" altLang="en-US" sz="2400" dirty="0">
                <a:sym typeface="Symbol" panose="05050102010706020507" pitchFamily="18" charset="2"/>
              </a:rPr>
              <a:t> </a:t>
            </a:r>
            <a:r>
              <a:rPr lang="en-US" altLang="en-US" sz="2400" dirty="0">
                <a:sym typeface="Symbol" panose="05050102010706020507" pitchFamily="18" charset="2"/>
              </a:rPr>
              <a:t>move record </a:t>
            </a:r>
            <a:r>
              <a:rPr lang="en-US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n</a:t>
            </a:r>
            <a:r>
              <a:rPr lang="en-US" altLang="en-US" sz="2400" i="1" dirty="0">
                <a:sym typeface="Symbol" panose="05050102010706020507" pitchFamily="18" charset="2"/>
              </a:rPr>
              <a:t> </a:t>
            </a:r>
            <a:r>
              <a:rPr lang="en-US" altLang="en-US" sz="2400" dirty="0">
                <a:sym typeface="Symbol" panose="05050102010706020507" pitchFamily="18" charset="2"/>
              </a:rPr>
              <a:t> to </a:t>
            </a:r>
            <a:r>
              <a:rPr lang="en-US" altLang="zh-CN" sz="24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i</a:t>
            </a:r>
            <a:endParaRPr lang="en-US" altLang="en-US" sz="2400" i="1" dirty="0"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lvl="2"/>
            <a:r>
              <a:rPr lang="en-US" altLang="zh-CN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Record</a:t>
            </a:r>
            <a:r>
              <a:rPr lang="zh-CN" altLang="en-US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3</a:t>
            </a:r>
            <a:r>
              <a:rPr lang="zh-CN" altLang="en-US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is</a:t>
            </a:r>
            <a:r>
              <a:rPr lang="zh-CN" altLang="en-US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removed</a:t>
            </a:r>
            <a:r>
              <a:rPr lang="zh-CN" altLang="en-US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and</a:t>
            </a:r>
            <a:r>
              <a:rPr lang="zh-CN" altLang="en-US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replaced</a:t>
            </a:r>
            <a:r>
              <a:rPr lang="zh-CN" altLang="en-US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by</a:t>
            </a:r>
            <a:r>
              <a:rPr lang="zh-CN" altLang="en-US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record</a:t>
            </a:r>
            <a:r>
              <a:rPr lang="zh-CN" altLang="en-US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200" dirty="0">
                <a:solidFill>
                  <a:srgbClr val="A2424F"/>
                </a:solidFill>
                <a:latin typeface="Lato" panose="020F0502020204030203" pitchFamily="34" charset="77"/>
                <a:cs typeface="Times New Roman" panose="02020603050405020304" pitchFamily="18" charset="0"/>
                <a:sym typeface="Symbol" panose="05050102010706020507" pitchFamily="18" charset="2"/>
              </a:rPr>
              <a:t>11</a:t>
            </a:r>
            <a:endParaRPr lang="en-US" altLang="en-US" sz="2200" dirty="0">
              <a:solidFill>
                <a:srgbClr val="A2424F"/>
              </a:solidFill>
              <a:latin typeface="Lato" panose="020F0502020204030203" pitchFamily="34" charset="77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482A31-5373-95E9-5411-1A81F3B0B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Fixed-Length Records</a:t>
            </a:r>
            <a:endParaRPr lang="en-CN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0BDEF2D-4305-5E38-CBC8-A958F011E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21791" y="3581400"/>
            <a:ext cx="6586817" cy="38278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31588A2-4D05-9091-59F7-66AB52156D92}"/>
              </a:ext>
            </a:extLst>
          </p:cNvPr>
          <p:cNvSpPr/>
          <p:nvPr/>
        </p:nvSpPr>
        <p:spPr bwMode="auto">
          <a:xfrm>
            <a:off x="3848099" y="4648200"/>
            <a:ext cx="6934200" cy="304800"/>
          </a:xfrm>
          <a:prstGeom prst="rect">
            <a:avLst/>
          </a:prstGeom>
          <a:noFill/>
          <a:ln w="38100" cap="flat" cmpd="sng" algn="ctr">
            <a:solidFill>
              <a:srgbClr val="A2424F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02982666-CCCE-56C6-A0B0-F56CFD568616}"/>
              </a:ext>
            </a:extLst>
          </p:cNvPr>
          <p:cNvCxnSpPr>
            <a:cxnSpLocks/>
          </p:cNvCxnSpPr>
          <p:nvPr/>
        </p:nvCxnSpPr>
        <p:spPr bwMode="auto">
          <a:xfrm rot="16200000" flipV="1">
            <a:off x="2438398" y="6210300"/>
            <a:ext cx="2819400" cy="1"/>
          </a:xfrm>
          <a:prstGeom prst="bentConnector4">
            <a:avLst>
              <a:gd name="adj1" fmla="val 556"/>
              <a:gd name="adj2" fmla="val 22860100000"/>
            </a:avLst>
          </a:prstGeom>
          <a:solidFill>
            <a:schemeClr val="accent1"/>
          </a:solidFill>
          <a:ln w="38100" cap="flat" cmpd="sng" algn="ctr">
            <a:solidFill>
              <a:srgbClr val="A2424F"/>
            </a:solidFill>
            <a:prstDash val="solid"/>
            <a:round/>
            <a:headEnd type="none" w="med" len="med"/>
            <a:tailEnd type="triangle"/>
          </a:ln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843AC04-91D3-66F3-5423-90C695BB9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1791" y="7546788"/>
            <a:ext cx="6362700" cy="4064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FE41F67-0B96-F794-3F57-F693D8892761}"/>
              </a:ext>
            </a:extLst>
          </p:cNvPr>
          <p:cNvSpPr/>
          <p:nvPr/>
        </p:nvSpPr>
        <p:spPr bwMode="auto">
          <a:xfrm>
            <a:off x="3848099" y="7472082"/>
            <a:ext cx="6934200" cy="555812"/>
          </a:xfrm>
          <a:prstGeom prst="rect">
            <a:avLst/>
          </a:prstGeom>
          <a:noFill/>
          <a:ln w="38100" cap="flat" cmpd="sng" algn="ctr">
            <a:solidFill>
              <a:srgbClr val="A2424F"/>
            </a:solidFill>
            <a:prstDash val="dash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7940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4DCC572-B8B1-FB1B-FA89-9F6CCB66B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hardware</a:t>
            </a:r>
            <a:r>
              <a:rPr lang="zh-CN" altLang="en-US" dirty="0"/>
              <a:t> </a:t>
            </a:r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recorded</a:t>
            </a:r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2C93F6-A84A-D3DE-C378-333C272F0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Physical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endParaRPr lang="en-C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C3364E-2526-5928-6C69-868AE4A30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32" y="2895600"/>
            <a:ext cx="7600950" cy="37843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99457C-FF3E-DA36-84B6-02B76C093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0828" y="2918011"/>
            <a:ext cx="5015854" cy="3761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656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580372-3858-5E09-2A44-AC7065A10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Deletion of record </a:t>
            </a:r>
            <a:r>
              <a:rPr lang="en-US" alt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en-US" alt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en-US" sz="2400" dirty="0">
                <a:sym typeface="Symbol" panose="05050102010706020507" pitchFamily="18" charset="2"/>
              </a:rPr>
              <a:t>Way</a:t>
            </a:r>
            <a:r>
              <a:rPr lang="zh-CN" altLang="en-US" sz="2400" dirty="0">
                <a:sym typeface="Symbol" panose="05050102010706020507" pitchFamily="18" charset="2"/>
              </a:rPr>
              <a:t> </a:t>
            </a:r>
            <a:r>
              <a:rPr lang="en-US" altLang="zh-CN" sz="2400" dirty="0">
                <a:sym typeface="Symbol" panose="05050102010706020507" pitchFamily="18" charset="2"/>
              </a:rPr>
              <a:t>#3:</a:t>
            </a:r>
            <a:r>
              <a:rPr lang="zh-CN" altLang="en-US" sz="2400" dirty="0">
                <a:sym typeface="Symbol" panose="05050102010706020507" pitchFamily="18" charset="2"/>
              </a:rPr>
              <a:t> </a:t>
            </a:r>
            <a:r>
              <a:rPr lang="en-US" altLang="zh-CN" sz="2400" dirty="0">
                <a:sym typeface="Symbol" panose="05050102010706020507" pitchFamily="18" charset="2"/>
              </a:rPr>
              <a:t>D</a:t>
            </a:r>
            <a:r>
              <a:rPr lang="en-US" altLang="en-US" sz="2400" dirty="0">
                <a:sym typeface="Symbol" panose="05050102010706020507" pitchFamily="18" charset="2"/>
              </a:rPr>
              <a:t>o not move records, but link all free records on a </a:t>
            </a:r>
            <a:r>
              <a:rPr lang="en-US" altLang="en-US" sz="2400" i="1" dirty="0">
                <a:sym typeface="Symbol" panose="05050102010706020507" pitchFamily="18" charset="2"/>
              </a:rPr>
              <a:t>free 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482A31-5373-95E9-5411-1A81F3B0B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Fixed-Length Records</a:t>
            </a:r>
            <a:endParaRPr lang="en-CN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6745046-0C06-442A-F6F0-1172EAA1A0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24300" y="3281920"/>
            <a:ext cx="6781800" cy="426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159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750562-C0D1-272D-0611-BF9C54A97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Variable-length records arise in database systems in several ways:</a:t>
            </a:r>
          </a:p>
          <a:p>
            <a:pPr lvl="1"/>
            <a:r>
              <a:rPr lang="en-US" sz="2400" dirty="0"/>
              <a:t>Storage of multiple record types in a file.</a:t>
            </a:r>
          </a:p>
          <a:p>
            <a:pPr lvl="1"/>
            <a:r>
              <a:rPr lang="en-US" sz="2400" dirty="0"/>
              <a:t>Record types that allow variable lengths for one or more fields such as strings (</a:t>
            </a:r>
            <a:r>
              <a:rPr lang="en-US" sz="2400" dirty="0">
                <a:solidFill>
                  <a:srgbClr val="A24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varchar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Record types that allow repeating fields (used in some older data models).</a:t>
            </a:r>
          </a:p>
          <a:p>
            <a:endParaRPr lang="en-CN" sz="800" dirty="0"/>
          </a:p>
          <a:p>
            <a:endParaRPr lang="en-CN" sz="800" dirty="0"/>
          </a:p>
          <a:p>
            <a:endParaRPr lang="en-CN" sz="800" dirty="0"/>
          </a:p>
          <a:p>
            <a:r>
              <a:rPr lang="en-US" altLang="zh-CN" sz="2800" dirty="0"/>
              <a:t>Problem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/>
              <a:t>variable-length</a:t>
            </a:r>
            <a:r>
              <a:rPr lang="zh-CN" altLang="en-US" sz="2800" dirty="0"/>
              <a:t> </a:t>
            </a:r>
            <a:r>
              <a:rPr lang="en-US" altLang="zh-CN" sz="2800" dirty="0"/>
              <a:t>records</a:t>
            </a:r>
          </a:p>
          <a:p>
            <a:pPr lvl="1"/>
            <a:r>
              <a:rPr lang="en-US" altLang="zh-CN" sz="2400" dirty="0"/>
              <a:t>How</a:t>
            </a:r>
            <a:r>
              <a:rPr lang="zh-CN" altLang="en-US" sz="2400" dirty="0"/>
              <a:t> </a:t>
            </a:r>
            <a:r>
              <a:rPr lang="en-US" altLang="zh-CN" sz="2400" dirty="0"/>
              <a:t>can</a:t>
            </a:r>
            <a:r>
              <a:rPr lang="zh-CN" altLang="en-US" sz="2400" dirty="0"/>
              <a:t> </a:t>
            </a:r>
            <a:r>
              <a:rPr lang="en-US" altLang="zh-CN" sz="2400" dirty="0"/>
              <a:t>we</a:t>
            </a:r>
            <a:r>
              <a:rPr lang="zh-CN" altLang="en-US" sz="2400" dirty="0"/>
              <a:t> </a:t>
            </a:r>
            <a:r>
              <a:rPr lang="en-US" altLang="zh-CN" sz="2400" dirty="0"/>
              <a:t>retrieve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an</a:t>
            </a:r>
            <a:r>
              <a:rPr lang="zh-CN" altLang="en-US" sz="2400" dirty="0"/>
              <a:t> </a:t>
            </a:r>
            <a:r>
              <a:rPr lang="en-US" altLang="zh-CN" sz="2400" dirty="0"/>
              <a:t>easy</a:t>
            </a:r>
            <a:r>
              <a:rPr lang="zh-CN" altLang="en-US" sz="2400" dirty="0"/>
              <a:t> </a:t>
            </a:r>
            <a:r>
              <a:rPr lang="en-US" altLang="zh-CN" sz="2400" dirty="0"/>
              <a:t>way</a:t>
            </a:r>
            <a:r>
              <a:rPr lang="zh-CN" altLang="en-US" sz="2400" dirty="0"/>
              <a:t> </a:t>
            </a:r>
            <a:r>
              <a:rPr lang="en-US" altLang="zh-CN" sz="2400" dirty="0"/>
              <a:t>without</a:t>
            </a:r>
            <a:r>
              <a:rPr lang="zh-CN" altLang="en-US" sz="2400" dirty="0"/>
              <a:t> </a:t>
            </a:r>
            <a:r>
              <a:rPr lang="en-US" altLang="zh-CN" sz="2400" dirty="0"/>
              <a:t>wasting</a:t>
            </a:r>
            <a:r>
              <a:rPr lang="zh-CN" altLang="en-US" sz="2400" dirty="0"/>
              <a:t> </a:t>
            </a:r>
            <a:r>
              <a:rPr lang="en-US" altLang="zh-CN" sz="2400" dirty="0"/>
              <a:t>too</a:t>
            </a:r>
            <a:r>
              <a:rPr lang="zh-CN" altLang="en-US" sz="2400" dirty="0"/>
              <a:t> </a:t>
            </a:r>
            <a:r>
              <a:rPr lang="en-US" altLang="zh-CN" sz="2400" dirty="0"/>
              <a:t>much</a:t>
            </a:r>
            <a:r>
              <a:rPr lang="zh-CN" altLang="en-US" sz="2400" dirty="0"/>
              <a:t> </a:t>
            </a:r>
            <a:r>
              <a:rPr lang="en-US" altLang="zh-CN" sz="2400" dirty="0"/>
              <a:t>space</a:t>
            </a:r>
          </a:p>
          <a:p>
            <a:pPr lvl="2"/>
            <a:r>
              <a:rPr lang="en-US" altLang="zh-CN" sz="2200" dirty="0">
                <a:latin typeface="Consolas" panose="020B0609020204030204" pitchFamily="49" charset="0"/>
                <a:cs typeface="Consolas" panose="020B0609020204030204" pitchFamily="49" charset="0"/>
              </a:rPr>
              <a:t>varchar(1000)</a:t>
            </a:r>
            <a:r>
              <a:rPr lang="en-US" altLang="zh-CN" sz="2200" dirty="0"/>
              <a:t>: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do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we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really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need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to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allocate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1000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bytes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for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this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field,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even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if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most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of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the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actual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data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items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only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costs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less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than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10</a:t>
            </a:r>
            <a:r>
              <a:rPr lang="zh-CN" altLang="en-US" sz="2200" dirty="0">
                <a:solidFill>
                  <a:srgbClr val="A2424F"/>
                </a:solidFill>
              </a:rPr>
              <a:t> </a:t>
            </a:r>
            <a:r>
              <a:rPr lang="en-US" altLang="zh-CN" sz="2200" dirty="0">
                <a:solidFill>
                  <a:srgbClr val="A2424F"/>
                </a:solidFill>
              </a:rPr>
              <a:t>bytes?</a:t>
            </a:r>
            <a:endParaRPr lang="en-CN" sz="2200" dirty="0">
              <a:solidFill>
                <a:srgbClr val="A2424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2A739E-6B8B-1D16-2764-E260FE1C6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Variable-Length Records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858386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750562-C0D1-272D-0611-BF9C54A97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Attributes are stored in order</a:t>
            </a:r>
          </a:p>
          <a:p>
            <a:pPr lvl="1"/>
            <a:r>
              <a:rPr lang="en-US" sz="2400" dirty="0"/>
              <a:t>Variable length attributes represented by fixed size (offset, length), with actual data stored after all fixed length attributes</a:t>
            </a:r>
          </a:p>
          <a:p>
            <a:pPr lvl="1"/>
            <a:r>
              <a:rPr lang="en-US" sz="2400" dirty="0"/>
              <a:t>Null values represented by null-value bitmap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2A739E-6B8B-1D16-2764-E260FE1C6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Variable-Length Records</a:t>
            </a:r>
            <a:endParaRPr lang="en-CN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A595897-1EEF-6B86-A10C-CE1233EC0B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72728" y="4345505"/>
            <a:ext cx="7884943" cy="1447800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7C30C9EE-50D2-B6FB-5FE5-8B0C89181721}"/>
              </a:ext>
            </a:extLst>
          </p:cNvPr>
          <p:cNvSpPr/>
          <p:nvPr/>
        </p:nvSpPr>
        <p:spPr bwMode="auto">
          <a:xfrm rot="5400000">
            <a:off x="5029200" y="3780729"/>
            <a:ext cx="304800" cy="2286000"/>
          </a:xfrm>
          <a:prstGeom prst="leftBrace">
            <a:avLst>
              <a:gd name="adj1" fmla="val 70098"/>
              <a:gd name="adj2" fmla="val 50000"/>
            </a:avLst>
          </a:prstGeom>
          <a:noFill/>
          <a:ln w="28575" cap="flat" cmpd="sng" algn="ctr">
            <a:solidFill>
              <a:srgbClr val="A2424F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C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F275A8-4FC9-5ACF-43E2-578D6F7BC3D8}"/>
              </a:ext>
            </a:extLst>
          </p:cNvPr>
          <p:cNvSpPr txBox="1"/>
          <p:nvPr/>
        </p:nvSpPr>
        <p:spPr>
          <a:xfrm>
            <a:off x="4267200" y="4408260"/>
            <a:ext cx="2514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Lato" panose="020F0502020204030203" pitchFamily="34" charset="77"/>
              </a:rPr>
              <a:t>offsets</a:t>
            </a:r>
            <a:r>
              <a:rPr lang="zh-CN" altLang="en-US" sz="1600" dirty="0">
                <a:latin typeface="Lato" panose="020F0502020204030203" pitchFamily="34" charset="77"/>
              </a:rPr>
              <a:t> </a:t>
            </a:r>
            <a:r>
              <a:rPr lang="en-US" altLang="zh-CN" sz="1600" dirty="0">
                <a:latin typeface="Lato" panose="020F0502020204030203" pitchFamily="34" charset="77"/>
              </a:rPr>
              <a:t>and</a:t>
            </a:r>
            <a:r>
              <a:rPr lang="zh-CN" altLang="en-US" sz="1600" dirty="0">
                <a:latin typeface="Lato" panose="020F0502020204030203" pitchFamily="34" charset="77"/>
              </a:rPr>
              <a:t> </a:t>
            </a:r>
            <a:r>
              <a:rPr lang="en-US" altLang="zh-CN" sz="1600" dirty="0">
                <a:latin typeface="Lato" panose="020F0502020204030203" pitchFamily="34" charset="77"/>
              </a:rPr>
              <a:t>lengths</a:t>
            </a:r>
            <a:endParaRPr lang="en-CN" sz="1600" dirty="0">
              <a:latin typeface="Lato" panose="020F0502020204030203" pitchFamily="34" charset="77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54BE85-66F8-1C9C-A686-A97E411737DB}"/>
              </a:ext>
            </a:extLst>
          </p:cNvPr>
          <p:cNvCxnSpPr/>
          <p:nvPr/>
        </p:nvCxnSpPr>
        <p:spPr bwMode="auto">
          <a:xfrm>
            <a:off x="4419600" y="5533329"/>
            <a:ext cx="0" cy="3810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A242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4860F69-489C-B775-EDC9-ACFACF2B7B59}"/>
              </a:ext>
            </a:extLst>
          </p:cNvPr>
          <p:cNvCxnSpPr>
            <a:cxnSpLocks/>
          </p:cNvCxnSpPr>
          <p:nvPr/>
        </p:nvCxnSpPr>
        <p:spPr bwMode="auto">
          <a:xfrm flipH="1">
            <a:off x="4419600" y="5914329"/>
            <a:ext cx="3657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A242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1EAA72-398E-8A1C-A3B7-1F49E57E21A3}"/>
              </a:ext>
            </a:extLst>
          </p:cNvPr>
          <p:cNvCxnSpPr/>
          <p:nvPr/>
        </p:nvCxnSpPr>
        <p:spPr bwMode="auto">
          <a:xfrm>
            <a:off x="8090647" y="5533329"/>
            <a:ext cx="0" cy="3810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A2424F"/>
            </a:solidFill>
            <a:prstDash val="solid"/>
            <a:round/>
            <a:headEnd type="arrow" w="med" len="med"/>
            <a:tailEnd type="none" w="med" len="med"/>
          </a:ln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C77B1F-D2C8-B769-3644-49F4F27CEE09}"/>
              </a:ext>
            </a:extLst>
          </p:cNvPr>
          <p:cNvSpPr txBox="1"/>
          <p:nvPr/>
        </p:nvSpPr>
        <p:spPr>
          <a:xfrm>
            <a:off x="6248400" y="5945705"/>
            <a:ext cx="3962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Lato" panose="020F0502020204030203" pitchFamily="34" charset="77"/>
              </a:rPr>
              <a:t>The</a:t>
            </a:r>
            <a:r>
              <a:rPr lang="zh-CN" altLang="en-US" sz="1600" dirty="0">
                <a:latin typeface="Lato" panose="020F0502020204030203" pitchFamily="34" charset="77"/>
              </a:rPr>
              <a:t> </a:t>
            </a:r>
            <a:r>
              <a:rPr lang="en-US" altLang="zh-CN" sz="1600" dirty="0">
                <a:latin typeface="Lato" panose="020F0502020204030203" pitchFamily="34" charset="77"/>
              </a:rPr>
              <a:t>actual</a:t>
            </a:r>
            <a:r>
              <a:rPr lang="zh-CN" altLang="en-US" sz="1600" dirty="0">
                <a:latin typeface="Lato" panose="020F0502020204030203" pitchFamily="34" charset="77"/>
              </a:rPr>
              <a:t> </a:t>
            </a:r>
            <a:r>
              <a:rPr lang="en-US" altLang="zh-CN" sz="1600" dirty="0">
                <a:latin typeface="Lato" panose="020F0502020204030203" pitchFamily="34" charset="77"/>
              </a:rPr>
              <a:t>data</a:t>
            </a:r>
            <a:r>
              <a:rPr lang="zh-CN" altLang="en-US" sz="1600" dirty="0">
                <a:latin typeface="Lato" panose="020F0502020204030203" pitchFamily="34" charset="77"/>
              </a:rPr>
              <a:t> </a:t>
            </a:r>
            <a:r>
              <a:rPr lang="en-US" altLang="zh-CN" sz="1600" dirty="0">
                <a:latin typeface="Lato" panose="020F0502020204030203" pitchFamily="34" charset="77"/>
              </a:rPr>
              <a:t>(“10101”</a:t>
            </a:r>
            <a:r>
              <a:rPr lang="zh-CN" altLang="en-US" sz="1600" dirty="0">
                <a:latin typeface="Lato" panose="020F0502020204030203" pitchFamily="34" charset="77"/>
              </a:rPr>
              <a:t> </a:t>
            </a:r>
            <a:r>
              <a:rPr lang="en-US" altLang="zh-CN" sz="1600" dirty="0">
                <a:latin typeface="Lato" panose="020F0502020204030203" pitchFamily="34" charset="77"/>
              </a:rPr>
              <a:t>in</a:t>
            </a:r>
            <a:r>
              <a:rPr lang="zh-CN" altLang="en-US" sz="1600" dirty="0">
                <a:latin typeface="Lato" panose="020F0502020204030203" pitchFamily="34" charset="77"/>
              </a:rPr>
              <a:t> </a:t>
            </a:r>
            <a:r>
              <a:rPr lang="en-US" altLang="zh-CN" sz="1600" dirty="0">
                <a:latin typeface="Lato" panose="020F0502020204030203" pitchFamily="34" charset="77"/>
              </a:rPr>
              <a:t>varchar</a:t>
            </a:r>
            <a:r>
              <a:rPr lang="zh-CN" altLang="en-US" sz="1600" dirty="0">
                <a:latin typeface="Lato" panose="020F0502020204030203" pitchFamily="34" charset="77"/>
              </a:rPr>
              <a:t> </a:t>
            </a:r>
            <a:r>
              <a:rPr lang="en-US" altLang="zh-CN" sz="1600" dirty="0">
                <a:latin typeface="Lato" panose="020F0502020204030203" pitchFamily="34" charset="77"/>
              </a:rPr>
              <a:t>type)</a:t>
            </a:r>
            <a:endParaRPr lang="en-CN" sz="1600" dirty="0"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18645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A3D2EB-88C8-70A6-E325-BAE888F82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Slotted page header contains:</a:t>
            </a:r>
          </a:p>
          <a:p>
            <a:pPr lvl="1"/>
            <a:r>
              <a:rPr lang="en-US" sz="2400" dirty="0"/>
              <a:t>number of record entries</a:t>
            </a:r>
          </a:p>
          <a:p>
            <a:pPr lvl="1"/>
            <a:r>
              <a:rPr lang="en-US" sz="2400" dirty="0"/>
              <a:t>end of free space in the block</a:t>
            </a:r>
          </a:p>
          <a:p>
            <a:pPr lvl="1"/>
            <a:r>
              <a:rPr lang="en-US" sz="2400" dirty="0"/>
              <a:t>location and size of each record</a:t>
            </a:r>
          </a:p>
          <a:p>
            <a:pPr lvl="1"/>
            <a:r>
              <a:rPr lang="en-US" sz="2400" dirty="0"/>
              <a:t>Records can be moved around within a page to keep them contiguous with no empty space between them; entry in the header must be updated</a:t>
            </a:r>
          </a:p>
          <a:p>
            <a:pPr lvl="1"/>
            <a:endParaRPr lang="en-US" sz="2400" dirty="0"/>
          </a:p>
          <a:p>
            <a:r>
              <a:rPr lang="en-US" sz="2800" dirty="0"/>
              <a:t>Pointers should </a:t>
            </a:r>
            <a:r>
              <a:rPr lang="en-US" sz="2800" dirty="0">
                <a:solidFill>
                  <a:srgbClr val="A2424F"/>
                </a:solidFill>
              </a:rPr>
              <a:t>not</a:t>
            </a:r>
            <a:r>
              <a:rPr lang="en-US" sz="2800" dirty="0"/>
              <a:t> point directly to record</a:t>
            </a:r>
            <a:r>
              <a:rPr lang="en-US" altLang="zh-CN" sz="2800" dirty="0"/>
              <a:t>s</a:t>
            </a:r>
            <a:r>
              <a:rPr lang="en-US" sz="2800" dirty="0"/>
              <a:t> — instead</a:t>
            </a:r>
            <a:r>
              <a:rPr lang="en-US" altLang="zh-CN" sz="2800" dirty="0"/>
              <a:t>,</a:t>
            </a:r>
            <a:r>
              <a:rPr lang="en-US" sz="2800" dirty="0"/>
              <a:t> they should point to the entry for the record in header</a:t>
            </a:r>
          </a:p>
          <a:p>
            <a:endParaRPr lang="en-US" sz="2800" dirty="0"/>
          </a:p>
          <a:p>
            <a:r>
              <a:rPr lang="en-US" sz="2800" dirty="0"/>
              <a:t>Page size is usually aligned with the disk block size (4KB-8KB)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81A35B-C9BA-8CE5-3C07-B6DE4E3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Variable-Length Records</a:t>
            </a:r>
            <a:endParaRPr lang="en-CN" dirty="0"/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4A9024B6-9670-5A75-55A5-D2AE36EA9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101" y="1447800"/>
            <a:ext cx="6247067" cy="2121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31779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E8F900C-F707-6AC7-ED3C-228A1E89E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E.g., BLOB/CLOB types</a:t>
            </a:r>
          </a:p>
          <a:p>
            <a:pPr lvl="1"/>
            <a:r>
              <a:rPr lang="en-US" sz="2400" dirty="0"/>
              <a:t>BLOB: Binary Large </a:t>
            </a:r>
            <a:r>
              <a:rPr lang="en-US" sz="2400" dirty="0" err="1"/>
              <a:t>OBject</a:t>
            </a:r>
            <a:endParaRPr lang="en-US" sz="2400" dirty="0"/>
          </a:p>
          <a:p>
            <a:pPr lvl="1"/>
            <a:r>
              <a:rPr lang="en-US" sz="2400" dirty="0"/>
              <a:t>CLOB: Character Large </a:t>
            </a:r>
            <a:r>
              <a:rPr lang="en-US" sz="2400" dirty="0" err="1"/>
              <a:t>OBject</a:t>
            </a:r>
            <a:endParaRPr lang="en-US" sz="2400" dirty="0"/>
          </a:p>
          <a:p>
            <a:r>
              <a:rPr lang="en-US" sz="2800" dirty="0"/>
              <a:t>Records must be smaller than pages</a:t>
            </a:r>
          </a:p>
          <a:p>
            <a:r>
              <a:rPr lang="en-US" sz="2800" dirty="0"/>
              <a:t>Alternatives:</a:t>
            </a:r>
          </a:p>
          <a:p>
            <a:pPr lvl="1"/>
            <a:r>
              <a:rPr lang="en-US" sz="2400" dirty="0"/>
              <a:t>Store as files in file systems</a:t>
            </a:r>
          </a:p>
          <a:p>
            <a:pPr lvl="1"/>
            <a:r>
              <a:rPr lang="en-US" sz="2400" dirty="0"/>
              <a:t>Store as files managed by databases</a:t>
            </a:r>
          </a:p>
          <a:p>
            <a:pPr lvl="1"/>
            <a:r>
              <a:rPr lang="en-US" sz="2400" dirty="0"/>
              <a:t>Break into pieces and store in multiple tuples in separate relation</a:t>
            </a:r>
          </a:p>
          <a:p>
            <a:pPr lvl="2"/>
            <a:r>
              <a:rPr lang="en-US" sz="2000" dirty="0"/>
              <a:t>PostgreSQL TOAST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9D4AF3-817D-2CF5-3B6B-7616FCC0B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Storing Large Objects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1848084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B747CDC-11C1-BCCD-394C-1301289CC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2424F"/>
                </a:solidFill>
              </a:rPr>
              <a:t>Heap</a:t>
            </a:r>
            <a:r>
              <a:rPr lang="en-US" dirty="0"/>
              <a:t> – record</a:t>
            </a:r>
            <a:r>
              <a:rPr lang="en-US" altLang="zh-CN" dirty="0"/>
              <a:t>s</a:t>
            </a:r>
            <a:r>
              <a:rPr lang="en-US" dirty="0"/>
              <a:t> can be placed anywhere in the file where there is space</a:t>
            </a:r>
          </a:p>
          <a:p>
            <a:r>
              <a:rPr lang="en-US" dirty="0">
                <a:solidFill>
                  <a:srgbClr val="A2424F"/>
                </a:solidFill>
              </a:rPr>
              <a:t>Sequential</a:t>
            </a:r>
            <a:r>
              <a:rPr lang="en-US" dirty="0"/>
              <a:t> – store records in sequential order, based on the value of the search key of each record</a:t>
            </a:r>
          </a:p>
          <a:p>
            <a:r>
              <a:rPr lang="en-US" dirty="0" err="1">
                <a:solidFill>
                  <a:srgbClr val="A2424F"/>
                </a:solidFill>
              </a:rPr>
              <a:t>Multitable</a:t>
            </a:r>
            <a:r>
              <a:rPr lang="en-US" dirty="0">
                <a:solidFill>
                  <a:srgbClr val="A2424F"/>
                </a:solidFill>
              </a:rPr>
              <a:t> clustering file organization</a:t>
            </a:r>
          </a:p>
          <a:p>
            <a:pPr lvl="1"/>
            <a:r>
              <a:rPr lang="en-US" dirty="0"/>
              <a:t>Records of several different relations can be stored in the same file</a:t>
            </a:r>
          </a:p>
          <a:p>
            <a:pPr lvl="1"/>
            <a:r>
              <a:rPr lang="en-US" dirty="0"/>
              <a:t>Motivation: store related records on the same block to minimize I/O</a:t>
            </a:r>
          </a:p>
          <a:p>
            <a:r>
              <a:rPr lang="en-US" dirty="0">
                <a:solidFill>
                  <a:srgbClr val="A2424F"/>
                </a:solidFill>
              </a:rPr>
              <a:t>B+-tree file organization</a:t>
            </a:r>
          </a:p>
          <a:p>
            <a:pPr lvl="1"/>
            <a:r>
              <a:rPr lang="en-US" dirty="0"/>
              <a:t>Ordered storage even with inserts/deletes</a:t>
            </a:r>
          </a:p>
          <a:p>
            <a:r>
              <a:rPr lang="en-US" dirty="0">
                <a:solidFill>
                  <a:srgbClr val="A2424F"/>
                </a:solidFill>
              </a:rPr>
              <a:t>Hashing</a:t>
            </a:r>
            <a:r>
              <a:rPr lang="en-US" dirty="0"/>
              <a:t> – a hash function computed on search key; the result specifies in which block of the file the record should be placed</a:t>
            </a:r>
          </a:p>
          <a:p>
            <a:endParaRPr lang="en-CN" sz="3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EC333E-8446-1229-C20B-DB71662A8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Records in Files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3827687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E0BC01-75CF-2A61-BAF7-4E99E96A1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Records can be placed anywhere in the file where there is free space</a:t>
            </a:r>
          </a:p>
          <a:p>
            <a:pPr lvl="1"/>
            <a:r>
              <a:rPr lang="en-US" sz="2000" dirty="0"/>
              <a:t>Records usually do not move once allocated</a:t>
            </a:r>
          </a:p>
          <a:p>
            <a:endParaRPr lang="en-US" sz="2400" dirty="0"/>
          </a:p>
          <a:p>
            <a:r>
              <a:rPr lang="en-US" sz="2400" dirty="0"/>
              <a:t>Important to be able to efficiently find free space within file</a:t>
            </a:r>
          </a:p>
          <a:p>
            <a:r>
              <a:rPr lang="en-US" sz="2400" dirty="0">
                <a:solidFill>
                  <a:srgbClr val="A2424F"/>
                </a:solidFill>
              </a:rPr>
              <a:t>Free-space map</a:t>
            </a:r>
          </a:p>
          <a:p>
            <a:pPr lvl="1"/>
            <a:r>
              <a:rPr lang="en-US" sz="2000" dirty="0"/>
              <a:t>Array with 1 entry per block.  Each entry is a few bits to a byte, and records fraction of block that is free</a:t>
            </a:r>
          </a:p>
          <a:p>
            <a:pPr lvl="1"/>
            <a:r>
              <a:rPr lang="en-US" sz="2000" dirty="0"/>
              <a:t>In example below, 3 bits per block, value divided by 8 indicates fraction of block that is free</a:t>
            </a: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pPr lvl="1"/>
            <a:r>
              <a:rPr lang="en-US" sz="2000" dirty="0"/>
              <a:t>Can have second-level free-space map</a:t>
            </a:r>
          </a:p>
          <a:p>
            <a:pPr lvl="2"/>
            <a:r>
              <a:rPr lang="en-US" sz="1800" dirty="0"/>
              <a:t>In example below, each entry stores maximum from 4 entries of first-level free-space map</a:t>
            </a:r>
          </a:p>
          <a:p>
            <a:endParaRPr lang="en-US" sz="2400" dirty="0"/>
          </a:p>
          <a:p>
            <a:r>
              <a:rPr lang="en-US" sz="2400" dirty="0"/>
              <a:t>Free space map written to disk periodically, OK to have wrong (old) values for some entries (will be detected and fixed)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2C409A-878E-2A72-AA9B-F04EA9C1C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File Organization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BB966-0513-E46C-B203-399DCF898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9455" y="4953000"/>
            <a:ext cx="4251489" cy="4599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5C923E-9D56-3654-7E1D-6A39B8187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5755" y="6248400"/>
            <a:ext cx="1238887" cy="48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845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3D4937-ED8D-CD77-AF92-27A339A69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Suitable for applications that require sequential processing of the entire file </a:t>
            </a:r>
          </a:p>
          <a:p>
            <a:r>
              <a:rPr lang="en-US" dirty="0"/>
              <a:t>The records in the file are ordered by a search-key</a:t>
            </a:r>
          </a:p>
          <a:p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EE547D-FF9D-7E6B-53FA-5C8721650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File Organization</a:t>
            </a:r>
            <a:endParaRPr lang="en-CN" dirty="0"/>
          </a:p>
        </p:txBody>
      </p:sp>
      <p:pic>
        <p:nvPicPr>
          <p:cNvPr id="4" name="Picture 11">
            <a:extLst>
              <a:ext uri="{FF2B5EF4-FFF2-40B4-BE49-F238E27FC236}">
                <a16:creationId xmlns:a16="http://schemas.microsoft.com/office/drawing/2014/main" id="{16A5D54F-2953-3D6F-20C1-25EB8915D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3657600"/>
            <a:ext cx="6096000" cy="4056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44687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D67AB06-6FE6-AF0D-B2EF-44192666E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1200"/>
            <a:ext cx="7315200" cy="5334000"/>
          </a:xfrm>
        </p:spPr>
        <p:txBody>
          <a:bodyPr/>
          <a:lstStyle/>
          <a:p>
            <a:r>
              <a:rPr lang="en-US" sz="3200" dirty="0"/>
              <a:t>Deletion – Use pointer chains</a:t>
            </a:r>
          </a:p>
          <a:p>
            <a:r>
              <a:rPr lang="en-US" sz="3200" dirty="0"/>
              <a:t>Insertion – Locate the position where the record is to be inserted</a:t>
            </a:r>
          </a:p>
          <a:p>
            <a:pPr lvl="1"/>
            <a:r>
              <a:rPr lang="en-US" sz="2800" dirty="0"/>
              <a:t>if there is free space insert there </a:t>
            </a:r>
          </a:p>
          <a:p>
            <a:pPr lvl="1"/>
            <a:r>
              <a:rPr lang="en-US" sz="2800" dirty="0"/>
              <a:t>if no free space, insert the record in an overflow block</a:t>
            </a:r>
          </a:p>
          <a:p>
            <a:pPr lvl="1"/>
            <a:r>
              <a:rPr lang="en-US" sz="2800" dirty="0"/>
              <a:t>In either case, pointer chain must be updated</a:t>
            </a:r>
          </a:p>
          <a:p>
            <a:r>
              <a:rPr lang="en-US" sz="3200" dirty="0"/>
              <a:t>Need to reorganize the file</a:t>
            </a:r>
            <a:r>
              <a:rPr lang="zh-CN" altLang="en-US" sz="3200" dirty="0"/>
              <a:t> </a:t>
            </a:r>
            <a:r>
              <a:rPr lang="en-US" sz="3200" dirty="0"/>
              <a:t>from time to time to restore</a:t>
            </a:r>
            <a:r>
              <a:rPr lang="zh-CN" altLang="en-US" sz="3200" dirty="0"/>
              <a:t> </a:t>
            </a:r>
            <a:r>
              <a:rPr lang="en-US" sz="3200" dirty="0"/>
              <a:t>sequential order</a:t>
            </a:r>
          </a:p>
          <a:p>
            <a:endParaRPr lang="en-CN" sz="3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7E90C-2C96-7AE9-B7DA-1223CD065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File Organization</a:t>
            </a:r>
            <a:endParaRPr lang="en-CN" dirty="0"/>
          </a:p>
        </p:txBody>
      </p:sp>
      <p:pic>
        <p:nvPicPr>
          <p:cNvPr id="4" name="Picture 11">
            <a:extLst>
              <a:ext uri="{FF2B5EF4-FFF2-40B4-BE49-F238E27FC236}">
                <a16:creationId xmlns:a16="http://schemas.microsoft.com/office/drawing/2014/main" id="{BB5EC46F-E161-90ED-758E-524E31AC5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2019300"/>
            <a:ext cx="5709924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886109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495B30-C421-99CE-5C2E-9319EA5F9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81200"/>
            <a:ext cx="7759625" cy="5334000"/>
          </a:xfrm>
        </p:spPr>
        <p:txBody>
          <a:bodyPr/>
          <a:lstStyle/>
          <a:p>
            <a:r>
              <a:rPr lang="en-US" sz="3200" dirty="0"/>
              <a:t>Store several relations in one file using a </a:t>
            </a:r>
            <a:r>
              <a:rPr lang="en-US" sz="3200" dirty="0" err="1">
                <a:solidFill>
                  <a:srgbClr val="A2424F"/>
                </a:solidFill>
              </a:rPr>
              <a:t>multitable</a:t>
            </a:r>
            <a:r>
              <a:rPr lang="en-US" sz="3200" dirty="0">
                <a:solidFill>
                  <a:srgbClr val="A2424F"/>
                </a:solidFill>
              </a:rPr>
              <a:t> clustering</a:t>
            </a:r>
            <a:r>
              <a:rPr lang="en-US" sz="3200" dirty="0"/>
              <a:t> file organization</a:t>
            </a:r>
          </a:p>
          <a:p>
            <a:pPr lvl="1"/>
            <a:r>
              <a:rPr lang="en-US" sz="2800" dirty="0"/>
              <a:t>Good for queries involving:</a:t>
            </a:r>
          </a:p>
          <a:p>
            <a:pPr lvl="2"/>
            <a:r>
              <a:rPr lang="en-US" i="1" dirty="0">
                <a:solidFill>
                  <a:srgbClr val="A2424F"/>
                </a:solidFill>
              </a:rPr>
              <a:t>department</a:t>
            </a:r>
            <a:r>
              <a:rPr lang="en-US" dirty="0">
                <a:solidFill>
                  <a:srgbClr val="A2424F"/>
                </a:solidFill>
              </a:rPr>
              <a:t>  ⨝ </a:t>
            </a:r>
            <a:r>
              <a:rPr lang="en-US" i="1" dirty="0">
                <a:solidFill>
                  <a:srgbClr val="A2424F"/>
                </a:solidFill>
              </a:rPr>
              <a:t>instructor</a:t>
            </a:r>
            <a:endParaRPr lang="en-US" dirty="0"/>
          </a:p>
          <a:p>
            <a:pPr lvl="2"/>
            <a:r>
              <a:rPr lang="en-US" dirty="0"/>
              <a:t>or</a:t>
            </a:r>
            <a:r>
              <a:rPr lang="en-US" altLang="zh-CN" dirty="0"/>
              <a:t>:</a:t>
            </a:r>
            <a:r>
              <a:rPr lang="en-US" dirty="0"/>
              <a:t> one single department and its instructors</a:t>
            </a:r>
            <a:r>
              <a:rPr lang="zh-CN" altLang="en-US" dirty="0"/>
              <a:t> </a:t>
            </a:r>
            <a:r>
              <a:rPr lang="en-US" altLang="zh-CN" dirty="0"/>
              <a:t>(one-to-many</a:t>
            </a:r>
            <a:r>
              <a:rPr lang="zh-CN" altLang="en-US" dirty="0"/>
              <a:t> </a:t>
            </a:r>
            <a:r>
              <a:rPr lang="en-US" altLang="zh-CN" dirty="0" err="1"/>
              <a:t>correspondense</a:t>
            </a:r>
            <a:r>
              <a:rPr lang="en-US" altLang="zh-CN" dirty="0"/>
              <a:t>)</a:t>
            </a:r>
            <a:endParaRPr lang="en-US" dirty="0"/>
          </a:p>
          <a:p>
            <a:pPr lvl="1"/>
            <a:r>
              <a:rPr lang="en-US" sz="2800" dirty="0"/>
              <a:t>Bad for queries involving only </a:t>
            </a:r>
            <a:r>
              <a:rPr lang="en-US" sz="2800" i="1" dirty="0">
                <a:solidFill>
                  <a:srgbClr val="A2424F"/>
                </a:solidFill>
              </a:rPr>
              <a:t>department</a:t>
            </a:r>
          </a:p>
          <a:p>
            <a:pPr lvl="1"/>
            <a:r>
              <a:rPr lang="en-US" sz="2800" dirty="0"/>
              <a:t>Results in variable size records</a:t>
            </a:r>
          </a:p>
          <a:p>
            <a:pPr lvl="2"/>
            <a:r>
              <a:rPr lang="en-US" sz="2600" dirty="0"/>
              <a:t>Can add pointer chains to link records of a particular relation</a:t>
            </a:r>
          </a:p>
          <a:p>
            <a:pPr lvl="1"/>
            <a:r>
              <a:rPr lang="en-US" sz="2800" dirty="0"/>
              <a:t>Bad for large databases</a:t>
            </a:r>
          </a:p>
          <a:p>
            <a:pPr lvl="2"/>
            <a:r>
              <a:rPr lang="en-US" dirty="0"/>
              <a:t>where other operations than joins are required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267624-5CD5-F973-F921-0F4119CD4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Multitable</a:t>
            </a:r>
            <a:r>
              <a:rPr lang="en-US" dirty="0"/>
              <a:t> Clustering File Organization</a:t>
            </a:r>
            <a:endParaRPr lang="en-CN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C998FC8-46A0-870F-FA91-48DFEB1908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b="33413"/>
          <a:stretch/>
        </p:blipFill>
        <p:spPr>
          <a:xfrm>
            <a:off x="10604575" y="1981200"/>
            <a:ext cx="3383855" cy="125602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DFA5600-BE3F-F8B9-FDED-07119739B1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80657" y="3396791"/>
            <a:ext cx="3633856" cy="1416588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CE621A1-2858-EF70-DB89-3DB4862780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20200" y="5872626"/>
            <a:ext cx="4768230" cy="1924790"/>
          </a:xfrm>
          <a:prstGeom prst="rect">
            <a:avLst/>
          </a:prstGeom>
        </p:spPr>
      </p:pic>
      <p:sp>
        <p:nvSpPr>
          <p:cNvPr id="7" name="Text Box 7">
            <a:extLst>
              <a:ext uri="{FF2B5EF4-FFF2-40B4-BE49-F238E27FC236}">
                <a16:creationId xmlns:a16="http://schemas.microsoft.com/office/drawing/2014/main" id="{F4A84EE6-5E09-1284-B90B-51205F8895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4578" y="2425854"/>
            <a:ext cx="13398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800" i="1" dirty="0">
                <a:solidFill>
                  <a:srgbClr val="A2424F"/>
                </a:solidFill>
                <a:latin typeface="Lato" panose="020F0502020204030203" pitchFamily="34" charset="77"/>
              </a:rPr>
              <a:t>department</a:t>
            </a:r>
          </a:p>
        </p:txBody>
      </p:sp>
      <p:sp>
        <p:nvSpPr>
          <p:cNvPr id="8" name="Text Box 7">
            <a:extLst>
              <a:ext uri="{FF2B5EF4-FFF2-40B4-BE49-F238E27FC236}">
                <a16:creationId xmlns:a16="http://schemas.microsoft.com/office/drawing/2014/main" id="{5403907C-C676-7757-E5FB-D5EE9E2AB4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4578" y="3837796"/>
            <a:ext cx="113364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800" i="1" dirty="0">
                <a:solidFill>
                  <a:srgbClr val="A2424F"/>
                </a:solidFill>
                <a:latin typeface="Lato" panose="020F0502020204030203" pitchFamily="34" charset="77"/>
              </a:rPr>
              <a:t>instructor</a:t>
            </a:r>
          </a:p>
        </p:txBody>
      </p:sp>
      <p:sp>
        <p:nvSpPr>
          <p:cNvPr id="9" name="Text Box 9">
            <a:extLst>
              <a:ext uri="{FF2B5EF4-FFF2-40B4-BE49-F238E27FC236}">
                <a16:creationId xmlns:a16="http://schemas.microsoft.com/office/drawing/2014/main" id="{05E3FE45-0BB1-5032-88CA-25AFDC5A83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4578" y="5503294"/>
            <a:ext cx="510993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800" i="1" dirty="0" err="1">
                <a:latin typeface="Lato" panose="020F0502020204030203" pitchFamily="34" charset="77"/>
              </a:rPr>
              <a:t>Multitable</a:t>
            </a:r>
            <a:r>
              <a:rPr kumimoji="0" lang="en-US" altLang="en-US" sz="1800" i="1" dirty="0">
                <a:latin typeface="Lato" panose="020F0502020204030203" pitchFamily="34" charset="77"/>
              </a:rPr>
              <a:t> clustering</a:t>
            </a:r>
            <a:r>
              <a:rPr kumimoji="0" lang="zh-CN" altLang="en-US" sz="1800" i="1" dirty="0">
                <a:latin typeface="Lato" panose="020F0502020204030203" pitchFamily="34" charset="77"/>
              </a:rPr>
              <a:t> </a:t>
            </a:r>
            <a:r>
              <a:rPr kumimoji="0" lang="en-US" altLang="en-US" sz="1800" i="1" dirty="0">
                <a:latin typeface="Lato" panose="020F0502020204030203" pitchFamily="34" charset="77"/>
              </a:rPr>
              <a:t>of </a:t>
            </a:r>
            <a:r>
              <a:rPr kumimoji="0" lang="en-US" altLang="en-US" sz="1800" i="1" dirty="0">
                <a:solidFill>
                  <a:srgbClr val="A2424F"/>
                </a:solidFill>
                <a:latin typeface="Lato" panose="020F0502020204030203" pitchFamily="34" charset="77"/>
              </a:rPr>
              <a:t>department</a:t>
            </a:r>
            <a:r>
              <a:rPr kumimoji="0" lang="en-US" altLang="en-US" sz="1800" i="1" dirty="0">
                <a:latin typeface="Lato" panose="020F0502020204030203" pitchFamily="34" charset="77"/>
              </a:rPr>
              <a:t> and </a:t>
            </a:r>
            <a:r>
              <a:rPr kumimoji="0" lang="en-US" altLang="en-US" sz="1800" i="1" dirty="0">
                <a:solidFill>
                  <a:srgbClr val="A2424F"/>
                </a:solidFill>
                <a:latin typeface="Lato" panose="020F0502020204030203" pitchFamily="34" charset="77"/>
              </a:rPr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4031499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97D7F81-C624-A609-B3AE-046C5C226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differentiate storage into:</a:t>
            </a:r>
          </a:p>
          <a:p>
            <a:pPr lvl="1"/>
            <a:r>
              <a:rPr lang="en-US" dirty="0">
                <a:solidFill>
                  <a:srgbClr val="A2424F"/>
                </a:solidFill>
              </a:rPr>
              <a:t>Volatile storage</a:t>
            </a:r>
          </a:p>
          <a:p>
            <a:pPr lvl="2"/>
            <a:r>
              <a:rPr lang="en-US" u="sng" dirty="0"/>
              <a:t>Loses contents</a:t>
            </a:r>
            <a:r>
              <a:rPr lang="en-US" dirty="0"/>
              <a:t> when power is switched off</a:t>
            </a:r>
          </a:p>
          <a:p>
            <a:pPr lvl="1"/>
            <a:r>
              <a:rPr lang="en-US" dirty="0">
                <a:solidFill>
                  <a:srgbClr val="A2424F"/>
                </a:solidFill>
              </a:rPr>
              <a:t>Non-volatile storage</a:t>
            </a:r>
            <a:r>
              <a:rPr lang="en-US" dirty="0"/>
              <a:t>: </a:t>
            </a:r>
          </a:p>
          <a:p>
            <a:pPr lvl="2"/>
            <a:r>
              <a:rPr lang="en-US" u="sng" dirty="0"/>
              <a:t>Contents persist</a:t>
            </a:r>
            <a:r>
              <a:rPr lang="en-US" dirty="0"/>
              <a:t> even when power is switched off</a:t>
            </a:r>
          </a:p>
          <a:p>
            <a:pPr lvl="2"/>
            <a:r>
              <a:rPr lang="en-US" dirty="0"/>
              <a:t>Includes secondary and tertiary storage, as well as battery-backed up main-memory</a:t>
            </a:r>
          </a:p>
          <a:p>
            <a:r>
              <a:rPr lang="en-US" dirty="0"/>
              <a:t>Factors affecting choice of storage media include</a:t>
            </a:r>
          </a:p>
          <a:p>
            <a:pPr lvl="1"/>
            <a:r>
              <a:rPr lang="en-US" dirty="0"/>
              <a:t>Speed with which data can be accessed</a:t>
            </a:r>
          </a:p>
          <a:p>
            <a:pPr lvl="1"/>
            <a:r>
              <a:rPr lang="en-US" dirty="0"/>
              <a:t>Cost per unit of data</a:t>
            </a:r>
          </a:p>
          <a:p>
            <a:pPr lvl="1"/>
            <a:r>
              <a:rPr lang="en-US" dirty="0"/>
              <a:t>Reliability</a:t>
            </a:r>
          </a:p>
          <a:p>
            <a:endParaRPr lang="en-US" dirty="0"/>
          </a:p>
          <a:p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533E12-3934-91F7-D82E-F7251858A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Physical Storage Media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2362197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0C317D-F26E-6FC1-3FB2-9310AC5C9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1200"/>
            <a:ext cx="13487400" cy="5334000"/>
          </a:xfrm>
        </p:spPr>
        <p:txBody>
          <a:bodyPr/>
          <a:lstStyle/>
          <a:p>
            <a:r>
              <a:rPr lang="en-US" sz="2800" dirty="0"/>
              <a:t>Table partitioning: Records in a relation can be partitioned into smaller relations that are stored separately</a:t>
            </a:r>
          </a:p>
          <a:p>
            <a:pPr lvl="1"/>
            <a:r>
              <a:rPr lang="en-US" sz="2400" dirty="0"/>
              <a:t>E.g., </a:t>
            </a:r>
            <a:r>
              <a:rPr lang="en-US" sz="2400" dirty="0">
                <a:solidFill>
                  <a:srgbClr val="A24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transaction</a:t>
            </a:r>
            <a:r>
              <a:rPr lang="en-US" sz="2400" dirty="0"/>
              <a:t> relation may be partitioned into </a:t>
            </a:r>
            <a:r>
              <a:rPr lang="en-US" sz="2400" dirty="0">
                <a:solidFill>
                  <a:srgbClr val="A24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transaction_2018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A2424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transaction_2019</a:t>
            </a:r>
            <a:r>
              <a:rPr lang="en-US" sz="2400" dirty="0"/>
              <a:t>, etc.</a:t>
            </a:r>
          </a:p>
          <a:p>
            <a:r>
              <a:rPr lang="en-US" sz="2800" dirty="0"/>
              <a:t>Queries written on transaction must access records in all partitions</a:t>
            </a:r>
          </a:p>
          <a:p>
            <a:pPr lvl="1"/>
            <a:r>
              <a:rPr lang="en-US" sz="2400" dirty="0"/>
              <a:t>Unless query has a selection such as year=2019, in which case only one partition in needed</a:t>
            </a:r>
          </a:p>
          <a:p>
            <a:r>
              <a:rPr lang="en-US" sz="2800" dirty="0"/>
              <a:t>Partitioning </a:t>
            </a:r>
          </a:p>
          <a:p>
            <a:pPr lvl="1"/>
            <a:r>
              <a:rPr lang="en-US" sz="2400" dirty="0"/>
              <a:t>Reduces costs of some operations such as free space management</a:t>
            </a:r>
          </a:p>
          <a:p>
            <a:pPr lvl="1"/>
            <a:r>
              <a:rPr lang="en-US" sz="2400" dirty="0"/>
              <a:t>Allows different partitions to be stored on different storage devices </a:t>
            </a:r>
          </a:p>
          <a:p>
            <a:pPr lvl="2"/>
            <a:r>
              <a:rPr lang="en-US" sz="2000" dirty="0"/>
              <a:t>E.g., transaction partition for current year on SSD, for older years on magnetic disk</a:t>
            </a:r>
          </a:p>
          <a:p>
            <a:endParaRPr lang="en-CN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81DAB-D53A-EA0B-2D44-628947A25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Partitioning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658711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19E20F9-1AF1-A79C-45CA-6B90F46CD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(Also known as </a:t>
            </a:r>
            <a:r>
              <a:rPr lang="en-US" dirty="0">
                <a:solidFill>
                  <a:srgbClr val="A2424F"/>
                </a:solidFill>
              </a:rPr>
              <a:t>columnar representation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Store each attribute of a relation separately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07BB29-599E-80D2-0B30-E292CC61F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Column-Oriented Storage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B4B08F-B501-7857-D752-6F7761ED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3664934"/>
            <a:ext cx="8077200" cy="423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7908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45787C-AA7A-0B23-6232-7F3335CE0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Reduced IO if only some attributes are accessed</a:t>
            </a:r>
          </a:p>
          <a:p>
            <a:pPr lvl="1"/>
            <a:r>
              <a:rPr lang="en-US" dirty="0"/>
              <a:t>Improved CPU cache performance </a:t>
            </a:r>
          </a:p>
          <a:p>
            <a:pPr lvl="1"/>
            <a:r>
              <a:rPr lang="en-US" dirty="0"/>
              <a:t>Improved </a:t>
            </a:r>
            <a:r>
              <a:rPr lang="en-US" u="sng" dirty="0"/>
              <a:t>compression</a:t>
            </a:r>
          </a:p>
          <a:p>
            <a:pPr lvl="2"/>
            <a:r>
              <a:rPr lang="en-US" dirty="0"/>
              <a:t>Data in the same type can be compressed more efficiently</a:t>
            </a:r>
          </a:p>
          <a:p>
            <a:pPr lvl="1"/>
            <a:r>
              <a:rPr lang="en-US" u="sng" dirty="0">
                <a:solidFill>
                  <a:srgbClr val="A2424F"/>
                </a:solidFill>
              </a:rPr>
              <a:t>Vector processing</a:t>
            </a:r>
            <a:r>
              <a:rPr lang="en-US" dirty="0"/>
              <a:t> on modern CPU architectures</a:t>
            </a:r>
          </a:p>
          <a:p>
            <a:r>
              <a:rPr lang="en-US" dirty="0"/>
              <a:t>Drawbacks</a:t>
            </a:r>
          </a:p>
          <a:p>
            <a:pPr lvl="1"/>
            <a:r>
              <a:rPr lang="en-US" dirty="0"/>
              <a:t>Cost of </a:t>
            </a:r>
            <a:r>
              <a:rPr lang="en-US" u="sng" dirty="0"/>
              <a:t>tuple reconstruction</a:t>
            </a:r>
            <a:r>
              <a:rPr lang="en-US" dirty="0"/>
              <a:t> from columnar representation</a:t>
            </a:r>
          </a:p>
          <a:p>
            <a:pPr lvl="1"/>
            <a:r>
              <a:rPr lang="en-US" dirty="0"/>
              <a:t>Cost of </a:t>
            </a:r>
            <a:r>
              <a:rPr lang="en-US" u="sng" dirty="0"/>
              <a:t>tuple deletion and update</a:t>
            </a:r>
          </a:p>
          <a:p>
            <a:pPr lvl="1"/>
            <a:r>
              <a:rPr lang="en-US" dirty="0"/>
              <a:t>Cost of </a:t>
            </a:r>
            <a:r>
              <a:rPr lang="en-US" u="sng" dirty="0"/>
              <a:t>decompression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647C40-A001-C70A-2136-39E5EBDD1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Column-Oriented Storage</a:t>
            </a:r>
          </a:p>
        </p:txBody>
      </p:sp>
    </p:spTree>
    <p:extLst>
      <p:ext uri="{BB962C8B-B14F-4D97-AF65-F5344CB8AC3E}">
        <p14:creationId xmlns:p14="http://schemas.microsoft.com/office/powerpoint/2010/main" val="27570078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4714848-FBA0-C7A4-2545-7F885BBAD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Columnar representation found to be more efficient for decision support than row-oriented representation</a:t>
            </a:r>
          </a:p>
          <a:p>
            <a:endParaRPr lang="en-US" dirty="0"/>
          </a:p>
          <a:p>
            <a:r>
              <a:rPr lang="en-US" dirty="0"/>
              <a:t>Traditional row-oriented representation preferable for transaction processing</a:t>
            </a:r>
          </a:p>
          <a:p>
            <a:endParaRPr lang="en-US" dirty="0"/>
          </a:p>
          <a:p>
            <a:r>
              <a:rPr lang="en-US" dirty="0"/>
              <a:t>Some databases support both representations</a:t>
            </a:r>
          </a:p>
          <a:p>
            <a:pPr lvl="1"/>
            <a:r>
              <a:rPr lang="en-US" dirty="0"/>
              <a:t>Called hybrid row/column stores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80030E-697E-B345-E263-96679AF6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Column-Oriented Storage</a:t>
            </a:r>
          </a:p>
        </p:txBody>
      </p:sp>
    </p:spTree>
    <p:extLst>
      <p:ext uri="{BB962C8B-B14F-4D97-AF65-F5344CB8AC3E}">
        <p14:creationId xmlns:p14="http://schemas.microsoft.com/office/powerpoint/2010/main" val="31249217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15FE35-5F7D-47E3-4E8F-854E5046D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1200"/>
            <a:ext cx="8077200" cy="5334000"/>
          </a:xfrm>
        </p:spPr>
        <p:txBody>
          <a:bodyPr/>
          <a:lstStyle/>
          <a:p>
            <a:r>
              <a:rPr lang="en-US" dirty="0">
                <a:solidFill>
                  <a:srgbClr val="A2424F"/>
                </a:solidFill>
              </a:rPr>
              <a:t>ORC</a:t>
            </a:r>
            <a:r>
              <a:rPr lang="en-US" dirty="0"/>
              <a:t> (</a:t>
            </a:r>
            <a:r>
              <a:rPr lang="en-US" dirty="0">
                <a:solidFill>
                  <a:srgbClr val="A2424F"/>
                </a:solidFill>
              </a:rPr>
              <a:t>Optimized Row Columnar</a:t>
            </a:r>
            <a:r>
              <a:rPr lang="en-US" dirty="0"/>
              <a:t>) File Format</a:t>
            </a:r>
          </a:p>
          <a:p>
            <a:pPr lvl="1"/>
            <a:r>
              <a:rPr lang="en-US" dirty="0"/>
              <a:t>File format with columnar storage inside file</a:t>
            </a:r>
          </a:p>
          <a:p>
            <a:endParaRPr lang="en-US" dirty="0"/>
          </a:p>
          <a:p>
            <a:r>
              <a:rPr lang="en-US" dirty="0"/>
              <a:t>Details if you are interested in big data processing: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8A4B99-CBAA-B159-6B3D-AB4BFCFE1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Column-Oriented Storage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D40C8B6-6234-F5D5-44BC-B76E4C8C3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6400" y="362284"/>
            <a:ext cx="4800600" cy="7260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2E3604-016F-CF89-6423-E05E2A937478}"/>
              </a:ext>
            </a:extLst>
          </p:cNvPr>
          <p:cNvSpPr txBox="1"/>
          <p:nvPr/>
        </p:nvSpPr>
        <p:spPr>
          <a:xfrm>
            <a:off x="762000" y="4656221"/>
            <a:ext cx="8610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cwiki.apache.org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/confluence/display/hive/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languagemanual+orc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9319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5237A3-FAD3-1F6C-6D4A-1D9465A70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A2424F"/>
                </a:solidFill>
              </a:rPr>
              <a:t>Data dictionary</a:t>
            </a:r>
            <a:r>
              <a:rPr lang="en-US" dirty="0"/>
              <a:t> (also called </a:t>
            </a:r>
            <a:r>
              <a:rPr lang="en-US" dirty="0">
                <a:solidFill>
                  <a:srgbClr val="A2424F"/>
                </a:solidFill>
              </a:rPr>
              <a:t>system catalog</a:t>
            </a:r>
            <a:r>
              <a:rPr lang="en-US" dirty="0"/>
              <a:t>) stores metadata</a:t>
            </a:r>
          </a:p>
          <a:p>
            <a:pPr lvl="1"/>
            <a:r>
              <a:rPr lang="en-US" dirty="0"/>
              <a:t>… that is, data about data – “meta” means “of”</a:t>
            </a:r>
          </a:p>
          <a:p>
            <a:r>
              <a:rPr lang="en-US" dirty="0"/>
              <a:t>It includes</a:t>
            </a:r>
          </a:p>
          <a:p>
            <a:pPr lvl="1"/>
            <a:r>
              <a:rPr lang="en-US" dirty="0"/>
              <a:t>Information about relations</a:t>
            </a:r>
          </a:p>
          <a:p>
            <a:pPr lvl="2"/>
            <a:r>
              <a:rPr lang="en-US" dirty="0"/>
              <a:t>Names of relations</a:t>
            </a:r>
          </a:p>
          <a:p>
            <a:pPr lvl="2"/>
            <a:r>
              <a:rPr lang="en-US" dirty="0"/>
              <a:t>Names, types and lengths of attributes of each relation</a:t>
            </a:r>
          </a:p>
          <a:p>
            <a:pPr lvl="2"/>
            <a:r>
              <a:rPr lang="en-US" dirty="0"/>
              <a:t>Names and definitions of views</a:t>
            </a:r>
          </a:p>
          <a:p>
            <a:pPr lvl="2"/>
            <a:r>
              <a:rPr lang="en-US" dirty="0"/>
              <a:t>Integrity constraints</a:t>
            </a:r>
          </a:p>
          <a:p>
            <a:pPr lvl="1"/>
            <a:r>
              <a:rPr lang="en-US" dirty="0"/>
              <a:t>User and accounting information, including passwords</a:t>
            </a:r>
          </a:p>
          <a:p>
            <a:pPr lvl="1"/>
            <a:r>
              <a:rPr lang="en-US" dirty="0"/>
              <a:t>Statistical and descriptive data</a:t>
            </a:r>
          </a:p>
          <a:p>
            <a:pPr lvl="2"/>
            <a:r>
              <a:rPr lang="en-US" dirty="0"/>
              <a:t>Number of tuples in each relation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23542C-095B-C19A-8C75-17127900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Dictionary Storage</a:t>
            </a:r>
          </a:p>
        </p:txBody>
      </p:sp>
    </p:spTree>
    <p:extLst>
      <p:ext uri="{BB962C8B-B14F-4D97-AF65-F5344CB8AC3E}">
        <p14:creationId xmlns:p14="http://schemas.microsoft.com/office/powerpoint/2010/main" val="278452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5237A3-FAD3-1F6C-6D4A-1D9465A70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includes (continue)</a:t>
            </a:r>
          </a:p>
          <a:p>
            <a:pPr lvl="1"/>
            <a:r>
              <a:rPr lang="en-US" dirty="0"/>
              <a:t>Physical file organization information</a:t>
            </a:r>
          </a:p>
          <a:p>
            <a:pPr lvl="2"/>
            <a:r>
              <a:rPr lang="en-US" dirty="0"/>
              <a:t>How relation is stored (sequential/hash/…)</a:t>
            </a:r>
          </a:p>
          <a:p>
            <a:pPr lvl="2"/>
            <a:r>
              <a:rPr lang="en-US" dirty="0"/>
              <a:t>Physical location of relation </a:t>
            </a:r>
          </a:p>
          <a:p>
            <a:pPr lvl="1"/>
            <a:r>
              <a:rPr lang="en-US" dirty="0"/>
              <a:t>Information about </a:t>
            </a:r>
            <a:r>
              <a:rPr lang="en-US" u="sng" dirty="0">
                <a:solidFill>
                  <a:srgbClr val="A2424F"/>
                </a:solidFill>
              </a:rPr>
              <a:t>indices/indexes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23542C-095B-C19A-8C75-17127900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Dictionary Storage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3A38C0-7A82-92FD-4FC7-EDAD99DE5428}"/>
              </a:ext>
            </a:extLst>
          </p:cNvPr>
          <p:cNvSpPr txBox="1"/>
          <p:nvPr/>
        </p:nvSpPr>
        <p:spPr>
          <a:xfrm>
            <a:off x="6477000" y="4798367"/>
            <a:ext cx="3657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400" dirty="0">
                <a:solidFill>
                  <a:srgbClr val="A2424F"/>
                </a:solidFill>
                <a:latin typeface="Lato" panose="020F0502020204030203" pitchFamily="34" charset="77"/>
              </a:rPr>
              <a:t>(we will learn it later)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0C594B-631A-2507-7C5D-BED8C6776902}"/>
              </a:ext>
            </a:extLst>
          </p:cNvPr>
          <p:cNvCxnSpPr/>
          <p:nvPr/>
        </p:nvCxnSpPr>
        <p:spPr bwMode="auto">
          <a:xfrm flipH="1" flipV="1">
            <a:off x="6629400" y="4343400"/>
            <a:ext cx="457200" cy="457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A2424F"/>
            </a:solidFill>
            <a:prstDash val="solid"/>
            <a:round/>
            <a:headEnd type="none" w="med" len="med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26161700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F3F269-7EC8-5173-8311-085E1B43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1200"/>
            <a:ext cx="5867400" cy="5334000"/>
          </a:xfrm>
        </p:spPr>
        <p:txBody>
          <a:bodyPr/>
          <a:lstStyle/>
          <a:p>
            <a:r>
              <a:rPr lang="en-US" dirty="0"/>
              <a:t>An example of the relational representation of the metadata</a:t>
            </a:r>
          </a:p>
          <a:p>
            <a:pPr lvl="1"/>
            <a:r>
              <a:rPr lang="en-US" dirty="0"/>
              <a:t>Relational representation on disk</a:t>
            </a:r>
          </a:p>
          <a:p>
            <a:pPr lvl="1"/>
            <a:r>
              <a:rPr lang="en-US" dirty="0"/>
              <a:t>Specialized data structures designed for efficient access, in memory</a:t>
            </a:r>
          </a:p>
          <a:p>
            <a:pPr lvl="1"/>
            <a:r>
              <a:rPr lang="en-US" dirty="0"/>
              <a:t>Different DBMS may have their own implementation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EEC0BF-7AE1-A943-3C0C-4E61C033C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Representation of System Metadata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D8C77F8-8919-1751-02BE-F25B24715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1981200"/>
            <a:ext cx="6705600" cy="556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14529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7DBFF4F-4CE2-0E22-BDA4-18EB796D6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2424F"/>
                </a:solidFill>
              </a:rPr>
              <a:t>Blocks</a:t>
            </a:r>
            <a:r>
              <a:rPr lang="en-US" dirty="0"/>
              <a:t> are </a:t>
            </a:r>
            <a:r>
              <a:rPr lang="en-US" u="sng" dirty="0"/>
              <a:t>units</a:t>
            </a:r>
            <a:r>
              <a:rPr lang="en-US" dirty="0"/>
              <a:t> of both </a:t>
            </a:r>
            <a:r>
              <a:rPr lang="en-US" u="sng" dirty="0"/>
              <a:t>storage allocation</a:t>
            </a:r>
            <a:r>
              <a:rPr lang="en-US" dirty="0"/>
              <a:t> and </a:t>
            </a:r>
            <a:r>
              <a:rPr lang="en-US" u="sng" dirty="0"/>
              <a:t>data transfer</a:t>
            </a:r>
          </a:p>
          <a:p>
            <a:r>
              <a:rPr lang="en-US" dirty="0"/>
              <a:t>Database system seeks to </a:t>
            </a:r>
            <a:r>
              <a:rPr lang="en-US" dirty="0">
                <a:solidFill>
                  <a:srgbClr val="A2424F"/>
                </a:solidFill>
              </a:rPr>
              <a:t>minimize</a:t>
            </a:r>
            <a:r>
              <a:rPr lang="en-US" dirty="0"/>
              <a:t> </a:t>
            </a:r>
            <a:r>
              <a:rPr lang="en-US" u="sng" dirty="0"/>
              <a:t>the number of block transfers between the disk and memory</a:t>
            </a:r>
          </a:p>
          <a:p>
            <a:pPr lvl="1"/>
            <a:r>
              <a:rPr lang="en-US" dirty="0"/>
              <a:t>We can </a:t>
            </a:r>
            <a:r>
              <a:rPr lang="en-US" dirty="0">
                <a:solidFill>
                  <a:srgbClr val="A2424F"/>
                </a:solidFill>
              </a:rPr>
              <a:t>reduce</a:t>
            </a:r>
            <a:r>
              <a:rPr lang="en-US" dirty="0"/>
              <a:t> the number of </a:t>
            </a:r>
            <a:r>
              <a:rPr lang="en-US" dirty="0">
                <a:solidFill>
                  <a:srgbClr val="A2424F"/>
                </a:solidFill>
              </a:rPr>
              <a:t>disk accesses</a:t>
            </a:r>
            <a:r>
              <a:rPr lang="en-US" dirty="0"/>
              <a:t> by </a:t>
            </a:r>
            <a:r>
              <a:rPr lang="en-US" u="sng" dirty="0"/>
              <a:t>keeping as many blocks</a:t>
            </a:r>
            <a:r>
              <a:rPr lang="en-US" dirty="0"/>
              <a:t> as possible in </a:t>
            </a:r>
            <a:r>
              <a:rPr lang="en-US" u="sng" dirty="0"/>
              <a:t>main memory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>
                <a:solidFill>
                  <a:srgbClr val="A2424F"/>
                </a:solidFill>
              </a:rPr>
              <a:t>Buffer</a:t>
            </a:r>
            <a:r>
              <a:rPr lang="en-US" dirty="0"/>
              <a:t>: </a:t>
            </a:r>
            <a:r>
              <a:rPr lang="en-US" u="sng" dirty="0"/>
              <a:t>Portion of main memory</a:t>
            </a:r>
            <a:r>
              <a:rPr lang="en-US" dirty="0"/>
              <a:t> available to store </a:t>
            </a:r>
            <a:r>
              <a:rPr lang="en-US" u="sng" dirty="0"/>
              <a:t>copies of disk blocks</a:t>
            </a:r>
            <a:endParaRPr lang="en-US" dirty="0"/>
          </a:p>
          <a:p>
            <a:pPr lvl="1"/>
            <a:r>
              <a:rPr lang="en-US" dirty="0">
                <a:solidFill>
                  <a:srgbClr val="A2424F"/>
                </a:solidFill>
              </a:rPr>
              <a:t>Buffer Manager</a:t>
            </a:r>
            <a:r>
              <a:rPr lang="en-US" dirty="0"/>
              <a:t>: Subsystem responsible for </a:t>
            </a:r>
            <a:r>
              <a:rPr lang="en-US" u="sng" dirty="0"/>
              <a:t>allocating buffer space</a:t>
            </a:r>
            <a:r>
              <a:rPr lang="en-US" dirty="0"/>
              <a:t> in main memory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C1C214A-EC13-C53E-E810-C7985311F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Access</a:t>
            </a:r>
          </a:p>
        </p:txBody>
      </p:sp>
    </p:spTree>
    <p:extLst>
      <p:ext uri="{BB962C8B-B14F-4D97-AF65-F5344CB8AC3E}">
        <p14:creationId xmlns:p14="http://schemas.microsoft.com/office/powerpoint/2010/main" val="3201714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AD1C509-EB7D-D72E-4FA1-F3A724447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System Concepts , 7</a:t>
            </a:r>
            <a:r>
              <a:rPr lang="en-US" baseline="30000" dirty="0"/>
              <a:t>th</a:t>
            </a:r>
            <a:r>
              <a:rPr lang="en-US" dirty="0"/>
              <a:t> Edition</a:t>
            </a:r>
          </a:p>
          <a:p>
            <a:pPr lvl="1"/>
            <a:r>
              <a:rPr lang="en-US" dirty="0"/>
              <a:t>Chapter 13.5 “Database Buffer”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712A40-248E-E0F5-94AC-387FE8B5D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 Study</a:t>
            </a:r>
          </a:p>
        </p:txBody>
      </p:sp>
    </p:spTree>
    <p:extLst>
      <p:ext uri="{BB962C8B-B14F-4D97-AF65-F5344CB8AC3E}">
        <p14:creationId xmlns:p14="http://schemas.microsoft.com/office/powerpoint/2010/main" val="647967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C08725-2EA5-C1DD-7CFA-16993E209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Hierarchy</a:t>
            </a:r>
            <a:endParaRPr lang="en-C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EF0519-66EC-92D4-32FC-AF9E2BF9A7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63000" y="2008094"/>
            <a:ext cx="5546034" cy="4724400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BDBB3805-B76C-D0AD-A310-72E37A2FB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1200"/>
            <a:ext cx="8229600" cy="5334000"/>
          </a:xfrm>
        </p:spPr>
        <p:txBody>
          <a:bodyPr/>
          <a:lstStyle/>
          <a:p>
            <a:r>
              <a:rPr lang="en-US" sz="2400" dirty="0"/>
              <a:t>Primary storage</a:t>
            </a:r>
          </a:p>
          <a:p>
            <a:pPr lvl="1"/>
            <a:r>
              <a:rPr lang="en-US" sz="2000" dirty="0">
                <a:solidFill>
                  <a:srgbClr val="A2424F"/>
                </a:solidFill>
              </a:rPr>
              <a:t>Fastest</a:t>
            </a:r>
            <a:r>
              <a:rPr lang="en-US" sz="2000" dirty="0"/>
              <a:t> media but </a:t>
            </a:r>
            <a:r>
              <a:rPr lang="en-US" sz="2000" dirty="0">
                <a:solidFill>
                  <a:srgbClr val="A2424F"/>
                </a:solidFill>
              </a:rPr>
              <a:t>volatile</a:t>
            </a:r>
            <a:r>
              <a:rPr lang="en-US" sz="2000" dirty="0"/>
              <a:t> (cache, main memory).</a:t>
            </a:r>
          </a:p>
          <a:p>
            <a:r>
              <a:rPr lang="en-US" sz="2400" dirty="0"/>
              <a:t>Secondary storage</a:t>
            </a:r>
          </a:p>
          <a:p>
            <a:pPr lvl="1"/>
            <a:r>
              <a:rPr lang="en-US" sz="2000" dirty="0"/>
              <a:t>Next level in hierarchy, </a:t>
            </a:r>
            <a:r>
              <a:rPr lang="en-US" sz="2000" dirty="0">
                <a:solidFill>
                  <a:srgbClr val="A2424F"/>
                </a:solidFill>
              </a:rPr>
              <a:t>non-volatile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A2424F"/>
                </a:solidFill>
              </a:rPr>
              <a:t>moderately fast access time</a:t>
            </a:r>
          </a:p>
          <a:p>
            <a:pPr lvl="2"/>
            <a:r>
              <a:rPr lang="en-US" sz="1800" dirty="0"/>
              <a:t>… also called on-line storage </a:t>
            </a:r>
          </a:p>
          <a:p>
            <a:pPr lvl="1"/>
            <a:r>
              <a:rPr lang="en-US" sz="2000" dirty="0"/>
              <a:t>E.g., flash memory, magnetic disks</a:t>
            </a:r>
          </a:p>
          <a:p>
            <a:r>
              <a:rPr lang="en-US" sz="2400" dirty="0"/>
              <a:t>Tertiary storage</a:t>
            </a:r>
          </a:p>
          <a:p>
            <a:pPr lvl="1"/>
            <a:r>
              <a:rPr lang="en-US" sz="2000" dirty="0"/>
              <a:t>Lowest level in hierarchy, </a:t>
            </a:r>
            <a:r>
              <a:rPr lang="en-US" sz="2000" dirty="0">
                <a:solidFill>
                  <a:srgbClr val="A2424F"/>
                </a:solidFill>
              </a:rPr>
              <a:t>non-volatile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A2424F"/>
                </a:solidFill>
              </a:rPr>
              <a:t>slow access time</a:t>
            </a:r>
          </a:p>
          <a:p>
            <a:pPr lvl="2"/>
            <a:r>
              <a:rPr lang="en-US" sz="1800" dirty="0"/>
              <a:t>… also called </a:t>
            </a:r>
            <a:r>
              <a:rPr lang="en-US" sz="1800" u="sng" dirty="0"/>
              <a:t>off-line storage</a:t>
            </a:r>
            <a:r>
              <a:rPr lang="en-US" sz="1800" dirty="0"/>
              <a:t> and used for </a:t>
            </a:r>
            <a:r>
              <a:rPr lang="en-US" sz="1800" u="sng" dirty="0"/>
              <a:t>archival storage </a:t>
            </a:r>
          </a:p>
          <a:p>
            <a:pPr lvl="1"/>
            <a:r>
              <a:rPr lang="en-US" sz="2000" dirty="0"/>
              <a:t>E.g., magnetic tape, optical storage</a:t>
            </a:r>
          </a:p>
          <a:p>
            <a:pPr lvl="2"/>
            <a:r>
              <a:rPr lang="en-US" sz="1800" dirty="0"/>
              <a:t>Magnetic tape</a:t>
            </a:r>
          </a:p>
          <a:p>
            <a:pPr lvl="3"/>
            <a:r>
              <a:rPr lang="en-US" sz="1600" dirty="0"/>
              <a:t>Sequential access, 1 to 12 TB capacity</a:t>
            </a:r>
          </a:p>
          <a:p>
            <a:pPr lvl="3"/>
            <a:r>
              <a:rPr lang="en-US" sz="1600" dirty="0"/>
              <a:t>A few drives with many tapes</a:t>
            </a:r>
          </a:p>
          <a:p>
            <a:pPr lvl="3"/>
            <a:r>
              <a:rPr lang="en-US" sz="1600" dirty="0"/>
              <a:t>Juke boxes with petabytes (1000’s of TB) of storage</a:t>
            </a:r>
          </a:p>
          <a:p>
            <a:endParaRPr lang="en-CN" sz="2400" dirty="0"/>
          </a:p>
        </p:txBody>
      </p:sp>
    </p:spTree>
    <p:extLst>
      <p:ext uri="{BB962C8B-B14F-4D97-AF65-F5344CB8AC3E}">
        <p14:creationId xmlns:p14="http://schemas.microsoft.com/office/powerpoint/2010/main" val="669268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3F8C1A-0361-B804-195B-796DEFD9C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Disk interface standards families</a:t>
            </a:r>
          </a:p>
          <a:p>
            <a:pPr lvl="1"/>
            <a:r>
              <a:rPr lang="en-US" sz="2000" dirty="0"/>
              <a:t>SATA (Serial ATA) </a:t>
            </a:r>
          </a:p>
          <a:p>
            <a:pPr lvl="2"/>
            <a:r>
              <a:rPr lang="en-US" sz="1800" dirty="0"/>
              <a:t>SATA 3 supports data transfer speeds of up to 6 gigabits/sec</a:t>
            </a:r>
          </a:p>
          <a:p>
            <a:pPr lvl="1"/>
            <a:r>
              <a:rPr lang="en-US" sz="2000" dirty="0"/>
              <a:t>SAS (Serial Attached SCSI)</a:t>
            </a:r>
          </a:p>
          <a:p>
            <a:pPr lvl="2"/>
            <a:r>
              <a:rPr lang="en-US" sz="1800" dirty="0"/>
              <a:t>SAS Version 3 supports 12 gigabits/sec</a:t>
            </a:r>
          </a:p>
          <a:p>
            <a:pPr lvl="1"/>
            <a:r>
              <a:rPr lang="en-US" sz="2000" dirty="0" err="1"/>
              <a:t>NVMe</a:t>
            </a:r>
            <a:r>
              <a:rPr lang="en-US" sz="2000" dirty="0"/>
              <a:t> (Non-Volatile Memory Express) interface</a:t>
            </a:r>
          </a:p>
          <a:p>
            <a:pPr lvl="2"/>
            <a:r>
              <a:rPr lang="en-US" sz="1800" dirty="0"/>
              <a:t>Works with PCIe connectors to support lower latency and higher transfer rates</a:t>
            </a:r>
          </a:p>
          <a:p>
            <a:pPr lvl="2"/>
            <a:r>
              <a:rPr lang="en-US" sz="1800" dirty="0"/>
              <a:t>Supports data transfer rates of up to 24 gigabits/sec</a:t>
            </a:r>
          </a:p>
          <a:p>
            <a:pPr lvl="2"/>
            <a:endParaRPr lang="en-US" sz="1800" dirty="0"/>
          </a:p>
          <a:p>
            <a:r>
              <a:rPr lang="en-US" sz="2400" dirty="0"/>
              <a:t>Disks usually connected directly to computer system, however…</a:t>
            </a:r>
          </a:p>
          <a:p>
            <a:pPr lvl="1"/>
            <a:r>
              <a:rPr lang="en-US" sz="2000" dirty="0"/>
              <a:t>In Storage Area Networks (SAN), a large number of disks are connected by a high-speed network to a number of servers</a:t>
            </a:r>
          </a:p>
          <a:p>
            <a:pPr lvl="1"/>
            <a:r>
              <a:rPr lang="en-US" sz="2000" dirty="0"/>
              <a:t>In Network Attached Storage (NAS) networked storage provides a file system interface using networked file system protocol, instead of providing a disk system interface</a:t>
            </a:r>
          </a:p>
          <a:p>
            <a:endParaRPr lang="en-US" sz="2400" dirty="0"/>
          </a:p>
          <a:p>
            <a:endParaRPr lang="en-CN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F6AAA8-8245-394C-2A40-A91E4A185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Interfaces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381943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D94AEE-A6E2-7C77-86B8-CCBB6BB95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Magnetic Hard Disk Mechanism</a:t>
            </a:r>
            <a:endParaRPr lang="en-CN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4083E8-8E25-7C53-F733-3F874E281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01200" y="3276600"/>
            <a:ext cx="3131956" cy="226255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52867110-29C6-D71D-4B98-99FE7F4B5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09800" y="2133600"/>
            <a:ext cx="6400305" cy="4980014"/>
          </a:xfrm>
          <a:prstGeom prst="rect">
            <a:avLst/>
          </a:prstGeom>
        </p:spPr>
      </p:pic>
      <p:sp>
        <p:nvSpPr>
          <p:cNvPr id="6" name="Text Box 7">
            <a:extLst>
              <a:ext uri="{FF2B5EF4-FFF2-40B4-BE49-F238E27FC236}">
                <a16:creationId xmlns:a16="http://schemas.microsoft.com/office/drawing/2014/main" id="{EB72B25D-8938-06C7-0D4B-6B8B547628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7317642"/>
            <a:ext cx="4206601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Schematic diagram of magnetic disk drive</a:t>
            </a:r>
          </a:p>
        </p:txBody>
      </p:sp>
      <p:sp>
        <p:nvSpPr>
          <p:cNvPr id="7" name="Text Box 7">
            <a:extLst>
              <a:ext uri="{FF2B5EF4-FFF2-40B4-BE49-F238E27FC236}">
                <a16:creationId xmlns:a16="http://schemas.microsoft.com/office/drawing/2014/main" id="{23362888-D35B-FAD9-243F-9A4399488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14512" y="5867400"/>
            <a:ext cx="3105337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77"/>
              </a:rPr>
              <a:t>Photo of a magnetic disk drive</a:t>
            </a:r>
          </a:p>
        </p:txBody>
      </p:sp>
    </p:spTree>
    <p:extLst>
      <p:ext uri="{BB962C8B-B14F-4D97-AF65-F5344CB8AC3E}">
        <p14:creationId xmlns:p14="http://schemas.microsoft.com/office/powerpoint/2010/main" val="3511261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885A78-DA7D-432F-F990-525304C4C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1200"/>
            <a:ext cx="12801600" cy="5334000"/>
          </a:xfrm>
        </p:spPr>
        <p:txBody>
          <a:bodyPr/>
          <a:lstStyle/>
          <a:p>
            <a:r>
              <a:rPr lang="en-US" sz="2400" dirty="0"/>
              <a:t>Read-write head </a:t>
            </a:r>
          </a:p>
          <a:p>
            <a:r>
              <a:rPr lang="en-US" sz="2400" dirty="0"/>
              <a:t>Surface of platter divided into circular </a:t>
            </a:r>
            <a:r>
              <a:rPr lang="en-US" sz="2400" dirty="0">
                <a:solidFill>
                  <a:srgbClr val="A2424F"/>
                </a:solidFill>
              </a:rPr>
              <a:t>tracks</a:t>
            </a:r>
          </a:p>
          <a:p>
            <a:pPr lvl="1"/>
            <a:r>
              <a:rPr lang="en-US" sz="2000" dirty="0"/>
              <a:t>Over 50K-100K tracks per platter on typical hard disks</a:t>
            </a:r>
          </a:p>
          <a:p>
            <a:r>
              <a:rPr lang="en-US" sz="2400" dirty="0"/>
              <a:t>Each track is divided into </a:t>
            </a:r>
            <a:r>
              <a:rPr lang="en-US" sz="2400" dirty="0">
                <a:solidFill>
                  <a:srgbClr val="A2424F"/>
                </a:solidFill>
              </a:rPr>
              <a:t>sectors</a:t>
            </a:r>
            <a:endParaRPr lang="en-US" sz="2400" dirty="0"/>
          </a:p>
          <a:p>
            <a:pPr lvl="1"/>
            <a:r>
              <a:rPr lang="en-US" sz="2000" dirty="0"/>
              <a:t>A sector is the smallest unit of data that can be read or written.</a:t>
            </a:r>
          </a:p>
          <a:p>
            <a:pPr lvl="1"/>
            <a:r>
              <a:rPr lang="en-US" sz="2000" dirty="0"/>
              <a:t>Sector size typically 512 bytes</a:t>
            </a:r>
            <a:r>
              <a:rPr lang="zh-CN" altLang="en-US" sz="2000" dirty="0"/>
              <a:t> </a:t>
            </a:r>
            <a:r>
              <a:rPr lang="en-US" altLang="zh-CN" sz="2000" dirty="0"/>
              <a:t>(modern OS requires 4KB)</a:t>
            </a:r>
            <a:endParaRPr lang="en-US" sz="2000" dirty="0"/>
          </a:p>
          <a:p>
            <a:pPr lvl="1"/>
            <a:r>
              <a:rPr lang="en-US" sz="2000" dirty="0"/>
              <a:t>Typical sectors per track: 500 to 1000 (on inner tracks) to 1000 to 2000 (on outer tracks)</a:t>
            </a:r>
          </a:p>
          <a:p>
            <a:r>
              <a:rPr lang="en-US" sz="2400" dirty="0"/>
              <a:t>To read/write a sector</a:t>
            </a:r>
          </a:p>
          <a:p>
            <a:pPr lvl="1"/>
            <a:r>
              <a:rPr lang="en-US" sz="2000" dirty="0"/>
              <a:t>Disk arm swings to position head on right track</a:t>
            </a:r>
          </a:p>
          <a:p>
            <a:pPr lvl="1"/>
            <a:r>
              <a:rPr lang="en-US" sz="2000" dirty="0"/>
              <a:t>Platter spins continually; data is read/written as sector passes under head</a:t>
            </a:r>
          </a:p>
          <a:p>
            <a:r>
              <a:rPr lang="en-US" sz="2400" dirty="0"/>
              <a:t>Head-disk assemblies </a:t>
            </a:r>
          </a:p>
          <a:p>
            <a:pPr lvl="1"/>
            <a:r>
              <a:rPr lang="en-US" sz="2000" dirty="0"/>
              <a:t>Multiple disk platters on a single spindle (1 to 5 usually)</a:t>
            </a:r>
          </a:p>
          <a:p>
            <a:pPr lvl="1"/>
            <a:r>
              <a:rPr lang="en-US" sz="2000" dirty="0"/>
              <a:t>One head per platter, mounted on a common arm.</a:t>
            </a:r>
          </a:p>
          <a:p>
            <a:r>
              <a:rPr lang="en-US" sz="2400" dirty="0">
                <a:solidFill>
                  <a:srgbClr val="A2424F"/>
                </a:solidFill>
              </a:rPr>
              <a:t>Cylinder</a:t>
            </a:r>
            <a:r>
              <a:rPr lang="en-US" sz="2400" dirty="0"/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/>
              <a:t> consists of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 err="1"/>
              <a:t>th</a:t>
            </a:r>
            <a:r>
              <a:rPr lang="en-US" sz="2400" dirty="0"/>
              <a:t> track of all the platters </a:t>
            </a:r>
          </a:p>
          <a:p>
            <a:endParaRPr lang="en-CN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BDE45E-50E7-FE35-3480-B66D8F88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Magnetic Hard Disk Mechanism</a:t>
            </a:r>
            <a:endParaRPr lang="en-CN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C15006E-8D1F-DCE0-F8CA-3A1E12023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6400" y="251012"/>
            <a:ext cx="4919647" cy="382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7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5188BC-ADDE-E477-9369-DAB6B4F2B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2424F"/>
                </a:solidFill>
              </a:rPr>
              <a:t>Disk controller</a:t>
            </a:r>
            <a:r>
              <a:rPr lang="en-US" dirty="0"/>
              <a:t>: An interface between the computer system and the disk drive hardware</a:t>
            </a:r>
          </a:p>
          <a:p>
            <a:pPr lvl="1"/>
            <a:r>
              <a:rPr lang="en-US" dirty="0"/>
              <a:t>Accept high-level commands to read or write a sector </a:t>
            </a:r>
          </a:p>
          <a:p>
            <a:pPr lvl="1"/>
            <a:r>
              <a:rPr lang="en-US" dirty="0"/>
              <a:t>Initiate actions such as moving the disk arm to the right track and reading or writing the data</a:t>
            </a:r>
          </a:p>
          <a:p>
            <a:pPr lvl="1"/>
            <a:r>
              <a:rPr lang="en-US" dirty="0"/>
              <a:t>Compute and attach </a:t>
            </a:r>
            <a:r>
              <a:rPr lang="en-US" dirty="0">
                <a:solidFill>
                  <a:srgbClr val="A2424F"/>
                </a:solidFill>
              </a:rPr>
              <a:t>checksums</a:t>
            </a:r>
            <a:r>
              <a:rPr lang="en-US" dirty="0"/>
              <a:t> to each sector to </a:t>
            </a:r>
            <a:r>
              <a:rPr lang="en-US" dirty="0">
                <a:solidFill>
                  <a:srgbClr val="A2424F"/>
                </a:solidFill>
              </a:rPr>
              <a:t>verify </a:t>
            </a:r>
            <a:r>
              <a:rPr lang="en-US" dirty="0"/>
              <a:t>that data is read back correctly</a:t>
            </a:r>
          </a:p>
          <a:p>
            <a:pPr lvl="2"/>
            <a:r>
              <a:rPr lang="en-US" dirty="0"/>
              <a:t>If data is corrupted, with very high probability stored checksum won’t match recomputed checksum</a:t>
            </a:r>
          </a:p>
          <a:p>
            <a:pPr lvl="1"/>
            <a:r>
              <a:rPr lang="en-US" dirty="0"/>
              <a:t>Ensure successful writing by reading back sector after writing it</a:t>
            </a:r>
          </a:p>
          <a:p>
            <a:pPr lvl="1"/>
            <a:r>
              <a:rPr lang="en-US" dirty="0"/>
              <a:t>Perform remapping of bad sectors</a:t>
            </a:r>
          </a:p>
          <a:p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9408EF-6F35-549E-CCB8-70ECDFBBB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Magnetic Hard Disk Mechanism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897026837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Expo">
      <a:dk1>
        <a:sysClr val="windowText" lastClr="000000"/>
      </a:dk1>
      <a:lt1>
        <a:sysClr val="window" lastClr="FFFFFF"/>
      </a:lt1>
      <a:dk2>
        <a:srgbClr val="263B86"/>
      </a:dk2>
      <a:lt2>
        <a:srgbClr val="76B6F2"/>
      </a:lt2>
      <a:accent1>
        <a:srgbClr val="FBC01E"/>
      </a:accent1>
      <a:accent2>
        <a:srgbClr val="EFE1A2"/>
      </a:accent2>
      <a:accent3>
        <a:srgbClr val="FA8716"/>
      </a:accent3>
      <a:accent4>
        <a:srgbClr val="BE0204"/>
      </a:accent4>
      <a:accent5>
        <a:srgbClr val="640F10"/>
      </a:accent5>
      <a:accent6>
        <a:srgbClr val="7E13E3"/>
      </a:accent6>
      <a:hlink>
        <a:srgbClr val="D2D200"/>
      </a:hlink>
      <a:folHlink>
        <a:srgbClr val="D0B9F8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MS PGothic" panose="020B0600070205080204" pitchFamily="34" charset="-128"/>
            <a:cs typeface="MS PGothic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MS PGothic" panose="020B0600070205080204" pitchFamily="34" charset="-128"/>
            <a:cs typeface="MS PGothic" panose="020B0600070205080204" pitchFamily="3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6008</TotalTime>
  <Words>3458</Words>
  <Application>Microsoft Office PowerPoint</Application>
  <PresentationFormat>自定义</PresentationFormat>
  <Paragraphs>418</Paragraphs>
  <Slides>49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60" baseType="lpstr">
      <vt:lpstr>等线</vt:lpstr>
      <vt:lpstr>Arial</vt:lpstr>
      <vt:lpstr>Consolas</vt:lpstr>
      <vt:lpstr>Lato</vt:lpstr>
      <vt:lpstr>Lato Black</vt:lpstr>
      <vt:lpstr>Montserrat</vt:lpstr>
      <vt:lpstr>Symbol</vt:lpstr>
      <vt:lpstr>Tahoma</vt:lpstr>
      <vt:lpstr>Times</vt:lpstr>
      <vt:lpstr>Times New Roman</vt:lpstr>
      <vt:lpstr>Blank Presentation</vt:lpstr>
      <vt:lpstr> Principles of Database Systems (CS307) Lecture 14: Storage System and Structure</vt:lpstr>
      <vt:lpstr>Physical Storage System</vt:lpstr>
      <vt:lpstr>Physical Storage System</vt:lpstr>
      <vt:lpstr>Classification of Physical Storage Media</vt:lpstr>
      <vt:lpstr>Storage Hierarchy</vt:lpstr>
      <vt:lpstr>Storage Interfaces</vt:lpstr>
      <vt:lpstr>Magnetic Hard Disk Mechanism</vt:lpstr>
      <vt:lpstr>Magnetic Hard Disk Mechanism</vt:lpstr>
      <vt:lpstr>Magnetic Hard Disk Mechanism</vt:lpstr>
      <vt:lpstr>Performance Measures of Disks</vt:lpstr>
      <vt:lpstr>Performance Measures of Disks</vt:lpstr>
      <vt:lpstr>Performance Measures of Disks</vt:lpstr>
      <vt:lpstr>Flash Storage</vt:lpstr>
      <vt:lpstr>Flash Storage</vt:lpstr>
      <vt:lpstr>SSD Performance Metrics</vt:lpstr>
      <vt:lpstr>Storage Class Memory</vt:lpstr>
      <vt:lpstr>Magnetic Tapes</vt:lpstr>
      <vt:lpstr>RAID</vt:lpstr>
      <vt:lpstr>Improvement of Reliability via Redundancy</vt:lpstr>
      <vt:lpstr>RAID Levels</vt:lpstr>
      <vt:lpstr>Optimization of Disk-Block Access</vt:lpstr>
      <vt:lpstr>Optimization of Disk-Block Access</vt:lpstr>
      <vt:lpstr>(Logical) Data Storage Structure</vt:lpstr>
      <vt:lpstr>File Organization</vt:lpstr>
      <vt:lpstr>File Organization</vt:lpstr>
      <vt:lpstr>File Organization</vt:lpstr>
      <vt:lpstr>Fixed-Length Records</vt:lpstr>
      <vt:lpstr>Fixed-Length Records</vt:lpstr>
      <vt:lpstr>Fixed-Length Records</vt:lpstr>
      <vt:lpstr>Fixed-Length Records</vt:lpstr>
      <vt:lpstr>Variable-Length Records</vt:lpstr>
      <vt:lpstr>Variable-Length Records</vt:lpstr>
      <vt:lpstr>Variable-Length Records</vt:lpstr>
      <vt:lpstr>Storing Large Objects</vt:lpstr>
      <vt:lpstr>Organization of Records in Files</vt:lpstr>
      <vt:lpstr>Heap File Organization</vt:lpstr>
      <vt:lpstr>Sequential File Organization</vt:lpstr>
      <vt:lpstr>Sequential File Organization</vt:lpstr>
      <vt:lpstr>Multitable Clustering File Organization</vt:lpstr>
      <vt:lpstr>Partitioning</vt:lpstr>
      <vt:lpstr>Column-Oriented Storage</vt:lpstr>
      <vt:lpstr>Column-Oriented Storage</vt:lpstr>
      <vt:lpstr>Column-Oriented Storage</vt:lpstr>
      <vt:lpstr>Column-Oriented Storage</vt:lpstr>
      <vt:lpstr>Data Dictionary Storage</vt:lpstr>
      <vt:lpstr>Data Dictionary Storage</vt:lpstr>
      <vt:lpstr>Relational Representation of System Metadata</vt:lpstr>
      <vt:lpstr>Storage Access</vt:lpstr>
      <vt:lpstr>Self Study</vt:lpstr>
    </vt:vector>
  </TitlesOfParts>
  <Company>Melissa Kingman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Melissa Kingman</dc:creator>
  <cp:lastModifiedBy>Ran Cheng</cp:lastModifiedBy>
  <cp:revision>4154</cp:revision>
  <dcterms:created xsi:type="dcterms:W3CDTF">2008-06-27T17:43:00Z</dcterms:created>
  <dcterms:modified xsi:type="dcterms:W3CDTF">2023-12-11T08:00:51Z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